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7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311" r:id="rId2"/>
    <p:sldId id="296" r:id="rId3"/>
    <p:sldId id="297" r:id="rId4"/>
    <p:sldId id="299" r:id="rId5"/>
    <p:sldId id="300" r:id="rId6"/>
    <p:sldId id="312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313" r:id="rId15"/>
    <p:sldId id="266" r:id="rId16"/>
    <p:sldId id="314" r:id="rId17"/>
    <p:sldId id="315" r:id="rId18"/>
    <p:sldId id="269" r:id="rId19"/>
    <p:sldId id="308" r:id="rId20"/>
    <p:sldId id="270" r:id="rId21"/>
    <p:sldId id="316" r:id="rId22"/>
    <p:sldId id="301" r:id="rId23"/>
    <p:sldId id="307" r:id="rId24"/>
    <p:sldId id="310" r:id="rId25"/>
    <p:sldId id="304" r:id="rId26"/>
    <p:sldId id="305" r:id="rId27"/>
    <p:sldId id="29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709C3B"/>
    <a:srgbClr val="EF9942"/>
    <a:srgbClr val="0186D5"/>
    <a:srgbClr val="628725"/>
    <a:srgbClr val="D00E1E"/>
    <a:srgbClr val="9BCD4A"/>
    <a:srgbClr val="B0DFC1"/>
    <a:srgbClr val="16FE21"/>
    <a:srgbClr val="330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636" autoAdjust="0"/>
  </p:normalViewPr>
  <p:slideViewPr>
    <p:cSldViewPr snapToGrid="0" showGuides="1">
      <p:cViewPr varScale="1">
        <p:scale>
          <a:sx n="65" d="100"/>
          <a:sy n="65" d="100"/>
        </p:scale>
        <p:origin x="147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9DFC8-8F53-4610-B18B-16D4F865D98D}" type="datetimeFigureOut">
              <a:rPr lang="en-GB" smtClean="0"/>
              <a:t>10/03/2021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CDB9A-4343-4C7C-B1B1-7D24E1E1A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53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CD6672-A7D3-459B-8868-D528E4FB486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632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56325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2CDD67-2E2F-479F-94D8-6DB53E1B0F2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219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https://www.nature.com/scitable/topicpage/dna-replication-and-causes-of-mutation-409/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F32-6E75-4E55-8632-00828281281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599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How Proto-Oncogenes Become Oncogenes </a:t>
            </a:r>
          </a:p>
          <a:p>
            <a:r>
              <a:rPr lang="en-GB" dirty="0" smtClean="0"/>
              <a:t>Today, more than 40 different human proto-oncogenes are known. But what types of mutations convert these proto-oncogenes into oncogenes? The answer is simple: Oncogenes arise as a result of mutations that </a:t>
            </a:r>
            <a:r>
              <a:rPr lang="en-GB" u="sng" dirty="0" smtClean="0"/>
              <a:t>increase the expression level or activity</a:t>
            </a:r>
            <a:r>
              <a:rPr lang="en-GB" dirty="0" smtClean="0"/>
              <a:t> of a proto-oncogene. Underlying genetic mechanisms associated with oncogene activation include the following: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Point mutations, deletions, or insertions that lead to a hyperactive gene product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Point mutations, deletions, or insertions in the promoter region of a proto-oncogene that lead to increased transcription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Gene amplification events leading to extra chromosomal copies of a proto-oncogene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Chromosomal translocation events that relocate a proto-oncogene to a new chromosomal site that leads to higher expression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Chromosomal translocations that lead to a fusion between a proto-oncogene and a second gene, which produces a fusion protein with oncogenic activity</a:t>
            </a:r>
          </a:p>
          <a:p>
            <a:endParaRPr lang="en-GB" dirty="0" smtClean="0"/>
          </a:p>
          <a:p>
            <a:r>
              <a:rPr lang="en-GB" dirty="0" smtClean="0"/>
              <a:t>https://www.nature.com/scitable/topicpage/proto-oncogenes-to-oncogenes-to-cancer-883/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F32-6E75-4E55-8632-00828281281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106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 for the function of p53. 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 </a:t>
            </a:r>
            <a:r>
              <a:rPr lang="en-GB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Cell division does not normally require the involvement of p53. ( </a:t>
            </a:r>
            <a:r>
              <a:rPr lang="en-GB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If, however, the DNA of a cell becomes damaged as the result of exposure to mutagens, the level of p53 rises and acts either to arrest the progression of the cell  through G 1 or to direct the cell toward apoptosis. ( </a:t>
            </a:r>
            <a:r>
              <a:rPr lang="en-GB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If both copies of the </a:t>
            </a:r>
            <a:r>
              <a:rPr lang="en-GB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TP53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 are inactivated, the cell loses the ability to arrest the cell cycle or commit the cell to apoptosis following DNA damage. As a result, the cell either dies from mitotic failure or continues to proliferate with genetic abnormalities that may lead to the formation of a malignant growth.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F32-6E75-4E55-8632-00828281281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1862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Steps in the process of metastasis. This example illustrates the spread of a tumor from an organ such as the bladder to the liver. Tumor cells may enter the bloodstream directly by crossing the wall of a blood vessel, as diagrammed here, or, more commonly perhaps, by crossing the wall of a lymphatic vessel that ultimately discharges its contents (lymph) into the bloodstream. Tumor cells that have entered a lymphatic vessel often become trapped in lymph nodes along the way, giving rise to lymph-node metastases.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Studies in animals show that typically far fewer than one in every thousand malignant tumor cells that enter the bloodstream will colonize a new tissue so as to produce a detectable tumor at a new 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F32-6E75-4E55-8632-00828281281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964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2F771-A1AC-4BC6-AAB9-2712DD3B9019}" type="datetimeFigureOut">
              <a:rPr lang="en-GB" smtClean="0"/>
              <a:t>10/03/2021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4F841-149B-454A-BFEE-6C24A5D3B7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314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2F771-A1AC-4BC6-AAB9-2712DD3B9019}" type="datetimeFigureOut">
              <a:rPr lang="en-GB" smtClean="0"/>
              <a:t>10/03/2021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4F841-149B-454A-BFEE-6C24A5D3B7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83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2F771-A1AC-4BC6-AAB9-2712DD3B9019}" type="datetimeFigureOut">
              <a:rPr lang="en-GB" smtClean="0"/>
              <a:t>10/03/2021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4F841-149B-454A-BFEE-6C24A5D3B7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503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2F771-A1AC-4BC6-AAB9-2712DD3B9019}" type="datetimeFigureOut">
              <a:rPr lang="en-GB" smtClean="0"/>
              <a:t>10/03/2021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4F841-149B-454A-BFEE-6C24A5D3B7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96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2F771-A1AC-4BC6-AAB9-2712DD3B9019}" type="datetimeFigureOut">
              <a:rPr lang="en-GB" smtClean="0"/>
              <a:t>10/03/2021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4F841-149B-454A-BFEE-6C24A5D3B7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8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2F771-A1AC-4BC6-AAB9-2712DD3B9019}" type="datetimeFigureOut">
              <a:rPr lang="en-GB" smtClean="0"/>
              <a:t>10/03/2021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4F841-149B-454A-BFEE-6C24A5D3B7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37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2F771-A1AC-4BC6-AAB9-2712DD3B9019}" type="datetimeFigureOut">
              <a:rPr lang="en-GB" smtClean="0"/>
              <a:t>10/03/2021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4F841-149B-454A-BFEE-6C24A5D3B7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318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2F771-A1AC-4BC6-AAB9-2712DD3B9019}" type="datetimeFigureOut">
              <a:rPr lang="en-GB" smtClean="0"/>
              <a:t>10/03/2021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4F841-149B-454A-BFEE-6C24A5D3B7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586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2F771-A1AC-4BC6-AAB9-2712DD3B9019}" type="datetimeFigureOut">
              <a:rPr lang="en-GB" smtClean="0"/>
              <a:t>10/03/2021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4F841-149B-454A-BFEE-6C24A5D3B7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49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2F771-A1AC-4BC6-AAB9-2712DD3B9019}" type="datetimeFigureOut">
              <a:rPr lang="en-GB" smtClean="0"/>
              <a:t>10/03/2021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4F841-149B-454A-BFEE-6C24A5D3B7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419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2F771-A1AC-4BC6-AAB9-2712DD3B9019}" type="datetimeFigureOut">
              <a:rPr lang="en-GB" smtClean="0"/>
              <a:t>10/03/2021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4F841-149B-454A-BFEE-6C24A5D3B7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50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2F771-A1AC-4BC6-AAB9-2712DD3B9019}" type="datetimeFigureOut">
              <a:rPr lang="en-GB" smtClean="0"/>
              <a:t>10/03/2021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4F841-149B-454A-BFEE-6C24A5D3B7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15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bhijit.das@iitkgp.ac.in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177420" y="754090"/>
            <a:ext cx="88028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>
              <a:spcBef>
                <a:spcPct val="50000"/>
              </a:spcBef>
              <a:buNone/>
              <a:defRPr/>
            </a:pPr>
            <a:r>
              <a:rPr kumimoji="0" lang="en-US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Cell Cycle</a:t>
            </a:r>
            <a:r>
              <a:rPr lang="en-US" altLang="en-US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Apoptosis and Cancer</a:t>
            </a:r>
            <a:endParaRPr kumimoji="0" lang="en-US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0" b="8841"/>
          <a:stretch/>
        </p:blipFill>
        <p:spPr>
          <a:xfrm>
            <a:off x="993978" y="1481971"/>
            <a:ext cx="7156043" cy="4249981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0" y="5888706"/>
            <a:ext cx="9144000" cy="86261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FE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Abhijit Das | School of Bio Science | IIT Kharagpur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Email: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abhijit.das@iitkgp.ac.in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| Tel: 03222-260511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79388"/>
            <a:ext cx="9144000" cy="6489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BS20001 | Science of Living Systems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5760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07331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 smtClean="0">
                <a:solidFill>
                  <a:srgbClr val="BC2C43"/>
                </a:solidFill>
              </a:rPr>
              <a:t>Germline mutations</a:t>
            </a:r>
            <a:r>
              <a:rPr lang="en-GB" sz="3200" dirty="0" smtClean="0"/>
              <a:t> vs </a:t>
            </a:r>
            <a:r>
              <a:rPr lang="en-GB" sz="3200" b="1" dirty="0" smtClean="0">
                <a:solidFill>
                  <a:srgbClr val="00B050"/>
                </a:solidFill>
              </a:rPr>
              <a:t>Somatic Mutations</a:t>
            </a:r>
            <a:endParaRPr lang="en-GB" sz="32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936714"/>
            <a:ext cx="7886700" cy="67761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TextBox 39"/>
          <p:cNvSpPr txBox="1">
            <a:spLocks noChangeArrowheads="1"/>
          </p:cNvSpPr>
          <p:nvPr/>
        </p:nvSpPr>
        <p:spPr bwMode="auto">
          <a:xfrm>
            <a:off x="2912064" y="3226216"/>
            <a:ext cx="7274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Ovum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15346" y="1283015"/>
            <a:ext cx="1610505" cy="2661325"/>
            <a:chOff x="-114660" y="1400171"/>
            <a:chExt cx="2417038" cy="399410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3097E18-CBBB-4D21-A916-D1F791991DF8}"/>
                </a:ext>
              </a:extLst>
            </p:cNvPr>
            <p:cNvSpPr/>
            <p:nvPr/>
          </p:nvSpPr>
          <p:spPr>
            <a:xfrm>
              <a:off x="861077" y="1979482"/>
              <a:ext cx="720000" cy="720000"/>
            </a:xfrm>
            <a:prstGeom prst="ellipse">
              <a:avLst/>
            </a:prstGeom>
            <a:solidFill>
              <a:srgbClr val="6633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C9E410-3849-47CD-A184-5975E9C22378}"/>
                </a:ext>
              </a:extLst>
            </p:cNvPr>
            <p:cNvSpPr/>
            <p:nvPr/>
          </p:nvSpPr>
          <p:spPr>
            <a:xfrm>
              <a:off x="694604" y="3067102"/>
              <a:ext cx="360000" cy="360000"/>
            </a:xfrm>
            <a:prstGeom prst="ellipse">
              <a:avLst/>
            </a:prstGeom>
            <a:solidFill>
              <a:srgbClr val="6633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2EFF7F8-31DB-4C78-B7F0-FCD1CB6F9060}"/>
                </a:ext>
              </a:extLst>
            </p:cNvPr>
            <p:cNvSpPr/>
            <p:nvPr/>
          </p:nvSpPr>
          <p:spPr>
            <a:xfrm>
              <a:off x="1401077" y="3066858"/>
              <a:ext cx="360000" cy="360000"/>
            </a:xfrm>
            <a:prstGeom prst="ellipse">
              <a:avLst/>
            </a:prstGeom>
            <a:solidFill>
              <a:srgbClr val="6633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" name="Group 13"/>
            <p:cNvGrpSpPr>
              <a:grpSpLocks/>
            </p:cNvGrpSpPr>
            <p:nvPr/>
          </p:nvGrpSpPr>
          <p:grpSpPr bwMode="auto">
            <a:xfrm>
              <a:off x="357188" y="3779838"/>
              <a:ext cx="287337" cy="1158875"/>
              <a:chOff x="686333" y="3426267"/>
              <a:chExt cx="288000" cy="1159588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42451B8-1D5D-4763-9EE4-498A6C74D94F}"/>
                  </a:ext>
                </a:extLst>
              </p:cNvPr>
              <p:cNvSpPr/>
              <p:nvPr/>
            </p:nvSpPr>
            <p:spPr>
              <a:xfrm>
                <a:off x="686333" y="3426267"/>
                <a:ext cx="288000" cy="288000"/>
              </a:xfrm>
              <a:prstGeom prst="ellipse">
                <a:avLst/>
              </a:prstGeom>
              <a:solidFill>
                <a:srgbClr val="66330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E7519FC-ED97-4703-849C-F3EE9AA53D24}"/>
                  </a:ext>
                </a:extLst>
              </p:cNvPr>
              <p:cNvSpPr/>
              <p:nvPr/>
            </p:nvSpPr>
            <p:spPr>
              <a:xfrm>
                <a:off x="766698" y="3675499"/>
                <a:ext cx="130161" cy="360008"/>
              </a:xfrm>
              <a:prstGeom prst="ellipse">
                <a:avLst/>
              </a:prstGeom>
              <a:solidFill>
                <a:srgbClr val="66330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16">
                <a:extLst>
                  <a:ext uri="{FF2B5EF4-FFF2-40B4-BE49-F238E27FC236}">
                    <a16:creationId xmlns:a16="http://schemas.microsoft.com/office/drawing/2014/main" id="{5BF36A51-84DF-40B5-9250-D182A2B21830}"/>
                  </a:ext>
                </a:extLst>
              </p:cNvPr>
              <p:cNvSpPr/>
              <p:nvPr/>
            </p:nvSpPr>
            <p:spPr>
              <a:xfrm>
                <a:off x="734068" y="4017180"/>
                <a:ext cx="97060" cy="568675"/>
              </a:xfrm>
              <a:custGeom>
                <a:avLst/>
                <a:gdLst>
                  <a:gd name="connsiteX0" fmla="*/ 96982 w 97577"/>
                  <a:gd name="connsiteY0" fmla="*/ 0 h 568037"/>
                  <a:gd name="connsiteX1" fmla="*/ 83127 w 97577"/>
                  <a:gd name="connsiteY1" fmla="*/ 443346 h 568037"/>
                  <a:gd name="connsiteX2" fmla="*/ 0 w 97577"/>
                  <a:gd name="connsiteY2" fmla="*/ 568037 h 56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7577" h="568037">
                    <a:moveTo>
                      <a:pt x="96982" y="0"/>
                    </a:moveTo>
                    <a:cubicBezTo>
                      <a:pt x="98136" y="174336"/>
                      <a:pt x="99291" y="348673"/>
                      <a:pt x="83127" y="443346"/>
                    </a:cubicBezTo>
                    <a:cubicBezTo>
                      <a:pt x="66963" y="538019"/>
                      <a:pt x="33481" y="553028"/>
                      <a:pt x="0" y="568037"/>
                    </a:cubicBezTo>
                  </a:path>
                </a:pathLst>
              </a:custGeom>
              <a:noFill/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7"/>
            <p:cNvGrpSpPr>
              <a:grpSpLocks/>
            </p:cNvGrpSpPr>
            <p:nvPr/>
          </p:nvGrpSpPr>
          <p:grpSpPr bwMode="auto">
            <a:xfrm>
              <a:off x="842966" y="3779838"/>
              <a:ext cx="288926" cy="1158875"/>
              <a:chOff x="686333" y="3426267"/>
              <a:chExt cx="288000" cy="11595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6065F15-2B3A-4C3D-B140-D4A83890AA39}"/>
                  </a:ext>
                </a:extLst>
              </p:cNvPr>
              <p:cNvSpPr/>
              <p:nvPr/>
            </p:nvSpPr>
            <p:spPr>
              <a:xfrm>
                <a:off x="686333" y="3426267"/>
                <a:ext cx="288000" cy="288000"/>
              </a:xfrm>
              <a:prstGeom prst="ellipse">
                <a:avLst/>
              </a:prstGeom>
              <a:solidFill>
                <a:srgbClr val="66330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3DCFDF7-A692-46A4-8A7B-813343ADDE24}"/>
                  </a:ext>
                </a:extLst>
              </p:cNvPr>
              <p:cNvSpPr/>
              <p:nvPr/>
            </p:nvSpPr>
            <p:spPr>
              <a:xfrm>
                <a:off x="766698" y="3675499"/>
                <a:ext cx="130161" cy="360008"/>
              </a:xfrm>
              <a:prstGeom prst="ellipse">
                <a:avLst/>
              </a:prstGeom>
              <a:solidFill>
                <a:srgbClr val="66330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20">
                <a:extLst>
                  <a:ext uri="{FF2B5EF4-FFF2-40B4-BE49-F238E27FC236}">
                    <a16:creationId xmlns:a16="http://schemas.microsoft.com/office/drawing/2014/main" id="{2F39E935-C617-46A6-A0F7-C74C13727DB5}"/>
                  </a:ext>
                </a:extLst>
              </p:cNvPr>
              <p:cNvSpPr/>
              <p:nvPr/>
            </p:nvSpPr>
            <p:spPr>
              <a:xfrm>
                <a:off x="733806" y="4017180"/>
                <a:ext cx="98110" cy="568675"/>
              </a:xfrm>
              <a:custGeom>
                <a:avLst/>
                <a:gdLst>
                  <a:gd name="connsiteX0" fmla="*/ 96982 w 97577"/>
                  <a:gd name="connsiteY0" fmla="*/ 0 h 568037"/>
                  <a:gd name="connsiteX1" fmla="*/ 83127 w 97577"/>
                  <a:gd name="connsiteY1" fmla="*/ 443346 h 568037"/>
                  <a:gd name="connsiteX2" fmla="*/ 0 w 97577"/>
                  <a:gd name="connsiteY2" fmla="*/ 568037 h 56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7577" h="568037">
                    <a:moveTo>
                      <a:pt x="96982" y="0"/>
                    </a:moveTo>
                    <a:cubicBezTo>
                      <a:pt x="98136" y="174336"/>
                      <a:pt x="99291" y="348673"/>
                      <a:pt x="83127" y="443346"/>
                    </a:cubicBezTo>
                    <a:cubicBezTo>
                      <a:pt x="66963" y="538019"/>
                      <a:pt x="33481" y="553028"/>
                      <a:pt x="0" y="568037"/>
                    </a:cubicBezTo>
                  </a:path>
                </a:pathLst>
              </a:custGeom>
              <a:noFill/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21"/>
            <p:cNvGrpSpPr>
              <a:grpSpLocks/>
            </p:cNvGrpSpPr>
            <p:nvPr/>
          </p:nvGrpSpPr>
          <p:grpSpPr bwMode="auto">
            <a:xfrm>
              <a:off x="1343025" y="3771900"/>
              <a:ext cx="287338" cy="1160463"/>
              <a:chOff x="686333" y="3426267"/>
              <a:chExt cx="288000" cy="1159588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B459ADF-45AE-4895-9C78-5B75DCAF303F}"/>
                  </a:ext>
                </a:extLst>
              </p:cNvPr>
              <p:cNvSpPr/>
              <p:nvPr/>
            </p:nvSpPr>
            <p:spPr>
              <a:xfrm>
                <a:off x="686333" y="3426267"/>
                <a:ext cx="288000" cy="288000"/>
              </a:xfrm>
              <a:prstGeom prst="ellipse">
                <a:avLst/>
              </a:prstGeom>
              <a:solidFill>
                <a:srgbClr val="66330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CFCDB76-EAF1-4E77-9EBD-DDEB93CBDF79}"/>
                  </a:ext>
                </a:extLst>
              </p:cNvPr>
              <p:cNvSpPr/>
              <p:nvPr/>
            </p:nvSpPr>
            <p:spPr>
              <a:xfrm>
                <a:off x="766698" y="3675499"/>
                <a:ext cx="130161" cy="360008"/>
              </a:xfrm>
              <a:prstGeom prst="ellipse">
                <a:avLst/>
              </a:prstGeom>
              <a:solidFill>
                <a:srgbClr val="66330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24">
                <a:extLst>
                  <a:ext uri="{FF2B5EF4-FFF2-40B4-BE49-F238E27FC236}">
                    <a16:creationId xmlns:a16="http://schemas.microsoft.com/office/drawing/2014/main" id="{0C732CE3-85E3-46D5-940E-A0E41E29FE6F}"/>
                  </a:ext>
                </a:extLst>
              </p:cNvPr>
              <p:cNvSpPr/>
              <p:nvPr/>
            </p:nvSpPr>
            <p:spPr>
              <a:xfrm>
                <a:off x="734068" y="4017959"/>
                <a:ext cx="97061" cy="567896"/>
              </a:xfrm>
              <a:custGeom>
                <a:avLst/>
                <a:gdLst>
                  <a:gd name="connsiteX0" fmla="*/ 96982 w 97577"/>
                  <a:gd name="connsiteY0" fmla="*/ 0 h 568037"/>
                  <a:gd name="connsiteX1" fmla="*/ 83127 w 97577"/>
                  <a:gd name="connsiteY1" fmla="*/ 443346 h 568037"/>
                  <a:gd name="connsiteX2" fmla="*/ 0 w 97577"/>
                  <a:gd name="connsiteY2" fmla="*/ 568037 h 56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7577" h="568037">
                    <a:moveTo>
                      <a:pt x="96982" y="0"/>
                    </a:moveTo>
                    <a:cubicBezTo>
                      <a:pt x="98136" y="174336"/>
                      <a:pt x="99291" y="348673"/>
                      <a:pt x="83127" y="443346"/>
                    </a:cubicBezTo>
                    <a:cubicBezTo>
                      <a:pt x="66963" y="538019"/>
                      <a:pt x="33481" y="553028"/>
                      <a:pt x="0" y="568037"/>
                    </a:cubicBezTo>
                  </a:path>
                </a:pathLst>
              </a:custGeom>
              <a:noFill/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Group 25"/>
            <p:cNvGrpSpPr>
              <a:grpSpLocks/>
            </p:cNvGrpSpPr>
            <p:nvPr/>
          </p:nvGrpSpPr>
          <p:grpSpPr bwMode="auto">
            <a:xfrm>
              <a:off x="1868488" y="3779838"/>
              <a:ext cx="288925" cy="1158875"/>
              <a:chOff x="686333" y="3426267"/>
              <a:chExt cx="288000" cy="1159588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A1B4C2C-B7D4-4BDB-B797-71BE0C5B51CA}"/>
                  </a:ext>
                </a:extLst>
              </p:cNvPr>
              <p:cNvSpPr/>
              <p:nvPr/>
            </p:nvSpPr>
            <p:spPr>
              <a:xfrm>
                <a:off x="686333" y="3426267"/>
                <a:ext cx="288000" cy="288000"/>
              </a:xfrm>
              <a:prstGeom prst="ellipse">
                <a:avLst/>
              </a:prstGeom>
              <a:solidFill>
                <a:srgbClr val="66330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B6A403B-8E3A-4B6D-A27D-AB48BBBFD962}"/>
                  </a:ext>
                </a:extLst>
              </p:cNvPr>
              <p:cNvSpPr/>
              <p:nvPr/>
            </p:nvSpPr>
            <p:spPr>
              <a:xfrm>
                <a:off x="766698" y="3675499"/>
                <a:ext cx="130161" cy="360008"/>
              </a:xfrm>
              <a:prstGeom prst="ellipse">
                <a:avLst/>
              </a:prstGeom>
              <a:solidFill>
                <a:srgbClr val="66330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28">
                <a:extLst>
                  <a:ext uri="{FF2B5EF4-FFF2-40B4-BE49-F238E27FC236}">
                    <a16:creationId xmlns:a16="http://schemas.microsoft.com/office/drawing/2014/main" id="{B9389736-6929-4CD8-B843-53460DCB9921}"/>
                  </a:ext>
                </a:extLst>
              </p:cNvPr>
              <p:cNvSpPr/>
              <p:nvPr/>
            </p:nvSpPr>
            <p:spPr>
              <a:xfrm>
                <a:off x="733806" y="4017180"/>
                <a:ext cx="98110" cy="568675"/>
              </a:xfrm>
              <a:custGeom>
                <a:avLst/>
                <a:gdLst>
                  <a:gd name="connsiteX0" fmla="*/ 96982 w 97577"/>
                  <a:gd name="connsiteY0" fmla="*/ 0 h 568037"/>
                  <a:gd name="connsiteX1" fmla="*/ 83127 w 97577"/>
                  <a:gd name="connsiteY1" fmla="*/ 443346 h 568037"/>
                  <a:gd name="connsiteX2" fmla="*/ 0 w 97577"/>
                  <a:gd name="connsiteY2" fmla="*/ 568037 h 56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7577" h="568037">
                    <a:moveTo>
                      <a:pt x="96982" y="0"/>
                    </a:moveTo>
                    <a:cubicBezTo>
                      <a:pt x="98136" y="174336"/>
                      <a:pt x="99291" y="348673"/>
                      <a:pt x="83127" y="443346"/>
                    </a:cubicBezTo>
                    <a:cubicBezTo>
                      <a:pt x="66963" y="538019"/>
                      <a:pt x="33481" y="553028"/>
                      <a:pt x="0" y="568037"/>
                    </a:cubicBezTo>
                  </a:path>
                </a:pathLst>
              </a:custGeom>
              <a:noFill/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" name="TextBox 1"/>
            <p:cNvSpPr txBox="1">
              <a:spLocks noChangeArrowheads="1"/>
            </p:cNvSpPr>
            <p:nvPr/>
          </p:nvSpPr>
          <p:spPr bwMode="auto">
            <a:xfrm>
              <a:off x="-114660" y="1400171"/>
              <a:ext cx="2417038" cy="50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Spermatogenesis</a:t>
              </a:r>
            </a:p>
          </p:txBody>
        </p:sp>
        <p:sp>
          <p:nvSpPr>
            <p:cNvPr id="16" name="TextBox 2"/>
            <p:cNvSpPr txBox="1">
              <a:spLocks noChangeArrowheads="1"/>
            </p:cNvSpPr>
            <p:nvPr/>
          </p:nvSpPr>
          <p:spPr bwMode="auto">
            <a:xfrm>
              <a:off x="567231" y="4932363"/>
              <a:ext cx="1090299" cy="461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Sperms</a:t>
              </a:r>
            </a:p>
          </p:txBody>
        </p:sp>
        <p:grpSp>
          <p:nvGrpSpPr>
            <p:cNvPr id="17" name="Group 36"/>
            <p:cNvGrpSpPr>
              <a:grpSpLocks/>
            </p:cNvGrpSpPr>
            <p:nvPr/>
          </p:nvGrpSpPr>
          <p:grpSpPr bwMode="auto">
            <a:xfrm>
              <a:off x="842963" y="2706688"/>
              <a:ext cx="755650" cy="379412"/>
              <a:chOff x="593910" y="2276952"/>
              <a:chExt cx="756000" cy="37834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33E328B-11C1-4108-A35E-1193EDBAB26D}"/>
                  </a:ext>
                </a:extLst>
              </p:cNvPr>
              <p:cNvCxnSpPr/>
              <p:nvPr/>
            </p:nvCxnSpPr>
            <p:spPr>
              <a:xfrm>
                <a:off x="593910" y="2465330"/>
                <a:ext cx="756000" cy="0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43FBB3B-25BB-4DEA-8E7C-4A2A2F758A8F}"/>
                  </a:ext>
                </a:extLst>
              </p:cNvPr>
              <p:cNvCxnSpPr/>
              <p:nvPr/>
            </p:nvCxnSpPr>
            <p:spPr>
              <a:xfrm>
                <a:off x="597086" y="2465330"/>
                <a:ext cx="0" cy="180464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65D04A7-C952-4749-B101-6F4211BE3B80}"/>
                  </a:ext>
                </a:extLst>
              </p:cNvPr>
              <p:cNvCxnSpPr/>
              <p:nvPr/>
            </p:nvCxnSpPr>
            <p:spPr>
              <a:xfrm>
                <a:off x="1348321" y="2474828"/>
                <a:ext cx="0" cy="180464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1D3AE9B-6006-4772-8E5F-0E4FFB07FFAE}"/>
                  </a:ext>
                </a:extLst>
              </p:cNvPr>
              <p:cNvCxnSpPr/>
              <p:nvPr/>
            </p:nvCxnSpPr>
            <p:spPr>
              <a:xfrm>
                <a:off x="971910" y="2276952"/>
                <a:ext cx="0" cy="180464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54"/>
            <p:cNvGrpSpPr>
              <a:grpSpLocks/>
            </p:cNvGrpSpPr>
            <p:nvPr/>
          </p:nvGrpSpPr>
          <p:grpSpPr bwMode="auto">
            <a:xfrm>
              <a:off x="500063" y="3408363"/>
              <a:ext cx="504825" cy="377825"/>
              <a:chOff x="593910" y="2276952"/>
              <a:chExt cx="504016" cy="37834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7253305-13CA-44BF-85E4-EC9C40B317BF}"/>
                  </a:ext>
                </a:extLst>
              </p:cNvPr>
              <p:cNvCxnSpPr/>
              <p:nvPr/>
            </p:nvCxnSpPr>
            <p:spPr>
              <a:xfrm>
                <a:off x="593910" y="2464532"/>
                <a:ext cx="504016" cy="0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E87D93C-53B3-4568-BFB8-D2B26E233101}"/>
                  </a:ext>
                </a:extLst>
              </p:cNvPr>
              <p:cNvCxnSpPr/>
              <p:nvPr/>
            </p:nvCxnSpPr>
            <p:spPr>
              <a:xfrm>
                <a:off x="597080" y="2464532"/>
                <a:ext cx="0" cy="181222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AD25728-D96D-4F74-8B85-686DD8D3C582}"/>
                  </a:ext>
                </a:extLst>
              </p:cNvPr>
              <p:cNvCxnSpPr/>
              <p:nvPr/>
            </p:nvCxnSpPr>
            <p:spPr>
              <a:xfrm>
                <a:off x="1097926" y="2475659"/>
                <a:ext cx="0" cy="179633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C6D463D-A9D6-479A-A576-CF5206AD7276}"/>
                  </a:ext>
                </a:extLst>
              </p:cNvPr>
              <p:cNvCxnSpPr/>
              <p:nvPr/>
            </p:nvCxnSpPr>
            <p:spPr>
              <a:xfrm>
                <a:off x="941015" y="2276952"/>
                <a:ext cx="0" cy="179632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59"/>
            <p:cNvGrpSpPr>
              <a:grpSpLocks/>
            </p:cNvGrpSpPr>
            <p:nvPr/>
          </p:nvGrpSpPr>
          <p:grpSpPr bwMode="auto">
            <a:xfrm>
              <a:off x="1474788" y="3414713"/>
              <a:ext cx="515937" cy="377825"/>
              <a:chOff x="836838" y="2276952"/>
              <a:chExt cx="515104" cy="37834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A13F980-301C-48AE-8002-33750E67EB5B}"/>
                  </a:ext>
                </a:extLst>
              </p:cNvPr>
              <p:cNvCxnSpPr/>
              <p:nvPr/>
            </p:nvCxnSpPr>
            <p:spPr>
              <a:xfrm>
                <a:off x="844762" y="2464532"/>
                <a:ext cx="504010" cy="0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C96074A-227A-4F4F-9DF1-9BB2FD2F58B2}"/>
                  </a:ext>
                </a:extLst>
              </p:cNvPr>
              <p:cNvCxnSpPr/>
              <p:nvPr/>
            </p:nvCxnSpPr>
            <p:spPr>
              <a:xfrm>
                <a:off x="836838" y="2464532"/>
                <a:ext cx="0" cy="181222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565DCBD-D959-49B9-92E9-9CA14C0A9E3F}"/>
                  </a:ext>
                </a:extLst>
              </p:cNvPr>
              <p:cNvCxnSpPr/>
              <p:nvPr/>
            </p:nvCxnSpPr>
            <p:spPr>
              <a:xfrm>
                <a:off x="1351942" y="2475659"/>
                <a:ext cx="0" cy="179633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0F850D7-A764-4E39-A9BA-5E90FF4DE4E4}"/>
                  </a:ext>
                </a:extLst>
              </p:cNvPr>
              <p:cNvCxnSpPr/>
              <p:nvPr/>
            </p:nvCxnSpPr>
            <p:spPr>
              <a:xfrm>
                <a:off x="941444" y="2276952"/>
                <a:ext cx="0" cy="179632"/>
              </a:xfrm>
              <a:prstGeom prst="line">
                <a:avLst/>
              </a:prstGeom>
              <a:ln w="19050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oup 44"/>
          <p:cNvGrpSpPr/>
          <p:nvPr/>
        </p:nvGrpSpPr>
        <p:grpSpPr>
          <a:xfrm>
            <a:off x="3093699" y="1283015"/>
            <a:ext cx="1434758" cy="1951568"/>
            <a:chOff x="2778763" y="1400171"/>
            <a:chExt cx="2153277" cy="2928903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0C6E222-CDA4-4D87-9777-F5A89CB3C455}"/>
                </a:ext>
              </a:extLst>
            </p:cNvPr>
            <p:cNvSpPr/>
            <p:nvPr/>
          </p:nvSpPr>
          <p:spPr>
            <a:xfrm>
              <a:off x="3606087" y="1979482"/>
              <a:ext cx="720000" cy="720000"/>
            </a:xfrm>
            <a:prstGeom prst="ellipse">
              <a:avLst/>
            </a:prstGeom>
            <a:solidFill>
              <a:srgbClr val="54005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52F1D66-FCA6-47C9-996F-B0E826F94B71}"/>
                </a:ext>
              </a:extLst>
            </p:cNvPr>
            <p:cNvSpPr/>
            <p:nvPr/>
          </p:nvSpPr>
          <p:spPr>
            <a:xfrm>
              <a:off x="3439614" y="3067102"/>
              <a:ext cx="360000" cy="360000"/>
            </a:xfrm>
            <a:prstGeom prst="ellipse">
              <a:avLst/>
            </a:prstGeom>
            <a:solidFill>
              <a:srgbClr val="54005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7265638-7892-4CB8-90C7-DC6C7D3304A4}"/>
                </a:ext>
              </a:extLst>
            </p:cNvPr>
            <p:cNvSpPr/>
            <p:nvPr/>
          </p:nvSpPr>
          <p:spPr>
            <a:xfrm>
              <a:off x="4146087" y="3066858"/>
              <a:ext cx="360000" cy="360000"/>
            </a:xfrm>
            <a:prstGeom prst="ellipse">
              <a:avLst/>
            </a:prstGeom>
            <a:solidFill>
              <a:srgbClr val="54005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80DE7E0-6F39-4DCF-8F64-01D66EFA7B1B}"/>
                </a:ext>
              </a:extLst>
            </p:cNvPr>
            <p:cNvSpPr/>
            <p:nvPr/>
          </p:nvSpPr>
          <p:spPr>
            <a:xfrm>
              <a:off x="4085754" y="3781934"/>
              <a:ext cx="360000" cy="360000"/>
            </a:xfrm>
            <a:prstGeom prst="ellipse">
              <a:avLst/>
            </a:prstGeom>
            <a:solidFill>
              <a:srgbClr val="54005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A0CE678-DB54-4B90-B1C1-3B2A421E4DBA}"/>
                </a:ext>
              </a:extLst>
            </p:cNvPr>
            <p:cNvSpPr/>
            <p:nvPr/>
          </p:nvSpPr>
          <p:spPr>
            <a:xfrm>
              <a:off x="4572040" y="3781690"/>
              <a:ext cx="360000" cy="360000"/>
            </a:xfrm>
            <a:prstGeom prst="ellipse">
              <a:avLst/>
            </a:prstGeom>
            <a:solidFill>
              <a:srgbClr val="54005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C07B75F-840C-43AF-94E1-399CA4655D15}"/>
                </a:ext>
              </a:extLst>
            </p:cNvPr>
            <p:cNvSpPr/>
            <p:nvPr/>
          </p:nvSpPr>
          <p:spPr>
            <a:xfrm>
              <a:off x="3491960" y="3789935"/>
              <a:ext cx="360000" cy="360000"/>
            </a:xfrm>
            <a:prstGeom prst="ellipse">
              <a:avLst/>
            </a:prstGeom>
            <a:solidFill>
              <a:srgbClr val="54005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DA2CAC3-66C7-46A1-84E9-44E1E30B8930}"/>
                </a:ext>
              </a:extLst>
            </p:cNvPr>
            <p:cNvSpPr/>
            <p:nvPr/>
          </p:nvSpPr>
          <p:spPr>
            <a:xfrm>
              <a:off x="2778763" y="3789074"/>
              <a:ext cx="540000" cy="540000"/>
            </a:xfrm>
            <a:prstGeom prst="ellipse">
              <a:avLst/>
            </a:prstGeom>
            <a:solidFill>
              <a:srgbClr val="54005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extBox 37"/>
            <p:cNvSpPr txBox="1">
              <a:spLocks noChangeArrowheads="1"/>
            </p:cNvSpPr>
            <p:nvPr/>
          </p:nvSpPr>
          <p:spPr bwMode="auto">
            <a:xfrm>
              <a:off x="3092036" y="1400171"/>
              <a:ext cx="1566450" cy="50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CC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Oogenesis</a:t>
              </a:r>
            </a:p>
          </p:txBody>
        </p:sp>
        <p:grpSp>
          <p:nvGrpSpPr>
            <p:cNvPr id="54" name="Group 49"/>
            <p:cNvGrpSpPr>
              <a:grpSpLocks/>
            </p:cNvGrpSpPr>
            <p:nvPr/>
          </p:nvGrpSpPr>
          <p:grpSpPr bwMode="auto">
            <a:xfrm>
              <a:off x="3587750" y="2684463"/>
              <a:ext cx="755650" cy="377825"/>
              <a:chOff x="593910" y="2276952"/>
              <a:chExt cx="756000" cy="378340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C5B7733-A561-4476-9633-A7CE975731F0}"/>
                  </a:ext>
                </a:extLst>
              </p:cNvPr>
              <p:cNvCxnSpPr/>
              <p:nvPr/>
            </p:nvCxnSpPr>
            <p:spPr>
              <a:xfrm>
                <a:off x="593910" y="2464532"/>
                <a:ext cx="756000" cy="0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AC0F8A8-EDD6-4278-9D7A-BB5B31C5D9BE}"/>
                  </a:ext>
                </a:extLst>
              </p:cNvPr>
              <p:cNvCxnSpPr/>
              <p:nvPr/>
            </p:nvCxnSpPr>
            <p:spPr>
              <a:xfrm>
                <a:off x="597086" y="2464532"/>
                <a:ext cx="0" cy="181222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458026E-2896-4AC7-B22D-B0E5448EBB67}"/>
                  </a:ext>
                </a:extLst>
              </p:cNvPr>
              <p:cNvCxnSpPr/>
              <p:nvPr/>
            </p:nvCxnSpPr>
            <p:spPr>
              <a:xfrm>
                <a:off x="1348322" y="2475659"/>
                <a:ext cx="0" cy="179633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2DB4928-7D24-4CFE-B403-3FFBAEE70A3F}"/>
                  </a:ext>
                </a:extLst>
              </p:cNvPr>
              <p:cNvCxnSpPr/>
              <p:nvPr/>
            </p:nvCxnSpPr>
            <p:spPr>
              <a:xfrm>
                <a:off x="971910" y="2276952"/>
                <a:ext cx="0" cy="179632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65"/>
            <p:cNvGrpSpPr>
              <a:grpSpLocks/>
            </p:cNvGrpSpPr>
            <p:nvPr/>
          </p:nvGrpSpPr>
          <p:grpSpPr bwMode="auto">
            <a:xfrm>
              <a:off x="3033713" y="3403600"/>
              <a:ext cx="650875" cy="369888"/>
              <a:chOff x="352939" y="2276952"/>
              <a:chExt cx="650799" cy="370710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693EDE9-0AFA-41F6-B5FE-429703C573B4}"/>
                  </a:ext>
                </a:extLst>
              </p:cNvPr>
              <p:cNvCxnSpPr/>
              <p:nvPr/>
            </p:nvCxnSpPr>
            <p:spPr>
              <a:xfrm>
                <a:off x="352939" y="2464693"/>
                <a:ext cx="647624" cy="0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1CC2FB7-A163-4D06-A3CC-287C6146AB8E}"/>
                  </a:ext>
                </a:extLst>
              </p:cNvPr>
              <p:cNvCxnSpPr/>
              <p:nvPr/>
            </p:nvCxnSpPr>
            <p:spPr>
              <a:xfrm>
                <a:off x="354526" y="2464693"/>
                <a:ext cx="0" cy="181377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9452C75-63F8-43E9-B45E-0381BA1F1B25}"/>
                  </a:ext>
                </a:extLst>
              </p:cNvPr>
              <p:cNvCxnSpPr/>
              <p:nvPr/>
            </p:nvCxnSpPr>
            <p:spPr>
              <a:xfrm>
                <a:off x="1003738" y="2467875"/>
                <a:ext cx="0" cy="179787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74F42CB-08C4-4DB9-9153-5E9521F33611}"/>
                  </a:ext>
                </a:extLst>
              </p:cNvPr>
              <p:cNvCxnSpPr/>
              <p:nvPr/>
            </p:nvCxnSpPr>
            <p:spPr>
              <a:xfrm>
                <a:off x="940245" y="2276952"/>
                <a:ext cx="0" cy="179787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70"/>
            <p:cNvGrpSpPr>
              <a:grpSpLocks/>
            </p:cNvGrpSpPr>
            <p:nvPr/>
          </p:nvGrpSpPr>
          <p:grpSpPr bwMode="auto">
            <a:xfrm>
              <a:off x="4256088" y="3409950"/>
              <a:ext cx="509587" cy="379413"/>
              <a:chOff x="844458" y="2276952"/>
              <a:chExt cx="508378" cy="378340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C9642E1-9335-45F6-A3D6-1974476D4BCD}"/>
                  </a:ext>
                </a:extLst>
              </p:cNvPr>
              <p:cNvCxnSpPr/>
              <p:nvPr/>
            </p:nvCxnSpPr>
            <p:spPr>
              <a:xfrm>
                <a:off x="844458" y="2465331"/>
                <a:ext cx="503627" cy="0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31830E9-51A0-4655-BB76-2E35AB520EB3}"/>
                  </a:ext>
                </a:extLst>
              </p:cNvPr>
              <p:cNvCxnSpPr/>
              <p:nvPr/>
            </p:nvCxnSpPr>
            <p:spPr>
              <a:xfrm>
                <a:off x="846041" y="2465331"/>
                <a:ext cx="0" cy="180463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883BB9E-C7AC-4EAF-810E-84D3A3C3F287}"/>
                  </a:ext>
                </a:extLst>
              </p:cNvPr>
              <p:cNvCxnSpPr/>
              <p:nvPr/>
            </p:nvCxnSpPr>
            <p:spPr>
              <a:xfrm>
                <a:off x="1352836" y="2474829"/>
                <a:ext cx="0" cy="180463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8678760-02D4-4C16-BD30-4B6B1EA84498}"/>
                  </a:ext>
                </a:extLst>
              </p:cNvPr>
              <p:cNvCxnSpPr/>
              <p:nvPr/>
            </p:nvCxnSpPr>
            <p:spPr>
              <a:xfrm>
                <a:off x="941065" y="2276952"/>
                <a:ext cx="0" cy="180463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Rectangle 68"/>
          <p:cNvSpPr/>
          <p:nvPr/>
        </p:nvSpPr>
        <p:spPr>
          <a:xfrm>
            <a:off x="1981901" y="1537412"/>
            <a:ext cx="11790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Germline </a:t>
            </a:r>
            <a:r>
              <a:rPr kumimoji="0" lang="en-GB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mutation</a:t>
            </a:r>
            <a:endParaRPr kumimoji="0" lang="en-GB" sz="1800" b="1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Lightning Bolt 69"/>
          <p:cNvSpPr/>
          <p:nvPr/>
        </p:nvSpPr>
        <p:spPr>
          <a:xfrm rot="20699755">
            <a:off x="3094587" y="1625965"/>
            <a:ext cx="611633" cy="423156"/>
          </a:xfrm>
          <a:prstGeom prst="lightningBol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Lightning Bolt 70"/>
          <p:cNvSpPr/>
          <p:nvPr/>
        </p:nvSpPr>
        <p:spPr>
          <a:xfrm rot="900245" flipH="1">
            <a:off x="1436013" y="1631191"/>
            <a:ext cx="611633" cy="423156"/>
          </a:xfrm>
          <a:prstGeom prst="lightningBol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866929" y="2593888"/>
            <a:ext cx="1262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Mutation in gamete genome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476AC74-6AE2-43F4-89DC-331EDDBA2E8D}"/>
              </a:ext>
            </a:extLst>
          </p:cNvPr>
          <p:cNvCxnSpPr/>
          <p:nvPr/>
        </p:nvCxnSpPr>
        <p:spPr>
          <a:xfrm rot="-2700000">
            <a:off x="1937639" y="3634218"/>
            <a:ext cx="0" cy="54768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13"/>
          <p:cNvSpPr txBox="1">
            <a:spLocks noChangeArrowheads="1"/>
          </p:cNvSpPr>
          <p:nvPr/>
        </p:nvSpPr>
        <p:spPr bwMode="auto">
          <a:xfrm>
            <a:off x="1805279" y="3630178"/>
            <a:ext cx="10171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fertilization</a:t>
            </a:r>
          </a:p>
        </p:txBody>
      </p:sp>
      <p:sp>
        <p:nvSpPr>
          <p:cNvPr id="77" name="TextBox 31"/>
          <p:cNvSpPr txBox="1">
            <a:spLocks noChangeArrowheads="1"/>
          </p:cNvSpPr>
          <p:nvPr/>
        </p:nvSpPr>
        <p:spPr bwMode="auto">
          <a:xfrm>
            <a:off x="1937639" y="4929504"/>
            <a:ext cx="8082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Zygote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476AC74-6AE2-43F4-89DC-331EDDBA2E8D}"/>
              </a:ext>
            </a:extLst>
          </p:cNvPr>
          <p:cNvCxnSpPr/>
          <p:nvPr/>
        </p:nvCxnSpPr>
        <p:spPr>
          <a:xfrm rot="2700000">
            <a:off x="2694690" y="3620905"/>
            <a:ext cx="0" cy="54768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43070" y="5329553"/>
            <a:ext cx="334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Mutation transmitted to progeny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1915273" y="4127807"/>
            <a:ext cx="828000" cy="828000"/>
            <a:chOff x="4363105" y="762762"/>
            <a:chExt cx="828000" cy="828000"/>
          </a:xfrm>
        </p:grpSpPr>
        <p:sp>
          <p:nvSpPr>
            <p:cNvPr id="81" name="Oval 80"/>
            <p:cNvSpPr/>
            <p:nvPr/>
          </p:nvSpPr>
          <p:spPr>
            <a:xfrm>
              <a:off x="4363105" y="762762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4419600" y="822960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6" name="TextBox 31"/>
          <p:cNvSpPr txBox="1">
            <a:spLocks noChangeArrowheads="1"/>
          </p:cNvSpPr>
          <p:nvPr/>
        </p:nvSpPr>
        <p:spPr bwMode="auto">
          <a:xfrm>
            <a:off x="6476860" y="2032869"/>
            <a:ext cx="8082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Zygote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6454494" y="1231172"/>
            <a:ext cx="828000" cy="828000"/>
            <a:chOff x="4363105" y="762762"/>
            <a:chExt cx="828000" cy="828000"/>
          </a:xfrm>
        </p:grpSpPr>
        <p:sp>
          <p:nvSpPr>
            <p:cNvPr id="88" name="Oval 87"/>
            <p:cNvSpPr/>
            <p:nvPr/>
          </p:nvSpPr>
          <p:spPr>
            <a:xfrm>
              <a:off x="4363105" y="762762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4419600" y="822960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454494" y="2898464"/>
            <a:ext cx="828000" cy="828000"/>
            <a:chOff x="5646149" y="1923600"/>
            <a:chExt cx="828000" cy="828000"/>
          </a:xfrm>
        </p:grpSpPr>
        <p:sp>
          <p:nvSpPr>
            <p:cNvPr id="91" name="Oval 90"/>
            <p:cNvSpPr/>
            <p:nvPr/>
          </p:nvSpPr>
          <p:spPr>
            <a:xfrm>
              <a:off x="5646149" y="1923600"/>
              <a:ext cx="828000" cy="82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5880149" y="210312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6040978" y="204360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6138178" y="214668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6024404" y="222144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6182600" y="229476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5950978" y="240732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5848477" y="230124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6078658" y="240732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5818669" y="211530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5824920" y="241956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5757273" y="226284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5999367" y="248496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5909367" y="199680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6187665" y="240732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7508956" y="2537196"/>
            <a:ext cx="11790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Somatic mutation</a:t>
            </a:r>
            <a:endParaRPr kumimoji="0" lang="en-GB" sz="1800" b="1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Lightning Bolt 107"/>
          <p:cNvSpPr/>
          <p:nvPr/>
        </p:nvSpPr>
        <p:spPr>
          <a:xfrm rot="900245" flipH="1">
            <a:off x="7030945" y="2757807"/>
            <a:ext cx="611633" cy="423156"/>
          </a:xfrm>
          <a:prstGeom prst="lightningBol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476AC74-6AE2-43F4-89DC-331EDDBA2E8D}"/>
              </a:ext>
            </a:extLst>
          </p:cNvPr>
          <p:cNvCxnSpPr/>
          <p:nvPr/>
        </p:nvCxnSpPr>
        <p:spPr>
          <a:xfrm>
            <a:off x="6883008" y="2353118"/>
            <a:ext cx="0" cy="54768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9404" y="4392468"/>
            <a:ext cx="799838" cy="933398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476AC74-6AE2-43F4-89DC-331EDDBA2E8D}"/>
              </a:ext>
            </a:extLst>
          </p:cNvPr>
          <p:cNvCxnSpPr/>
          <p:nvPr/>
        </p:nvCxnSpPr>
        <p:spPr>
          <a:xfrm>
            <a:off x="6879177" y="3814542"/>
            <a:ext cx="0" cy="54768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5412077" y="5329553"/>
            <a:ext cx="3054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Mutations may lead to Cancer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7809717" y="4159604"/>
            <a:ext cx="11790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Somatic mutation</a:t>
            </a:r>
            <a:endParaRPr kumimoji="0" lang="en-GB" sz="1800" b="1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Lightning Bolt 110"/>
          <p:cNvSpPr/>
          <p:nvPr/>
        </p:nvSpPr>
        <p:spPr>
          <a:xfrm rot="900245" flipH="1">
            <a:off x="7331706" y="4380215"/>
            <a:ext cx="611633" cy="423156"/>
          </a:xfrm>
          <a:prstGeom prst="lightningBol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143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0625"/>
            <a:ext cx="7886700" cy="57619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/>
              <a:t>What causes cancer?- </a:t>
            </a:r>
            <a:r>
              <a:rPr lang="en-US" sz="3200" b="1" dirty="0" smtClean="0">
                <a:solidFill>
                  <a:srgbClr val="FF0000"/>
                </a:solidFill>
              </a:rPr>
              <a:t>Gene Mutations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73174"/>
            <a:ext cx="4133850" cy="457517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lphaUcPeriod"/>
            </a:pPr>
            <a:r>
              <a:rPr lang="en-US" sz="2400" b="1" dirty="0">
                <a:solidFill>
                  <a:srgbClr val="0000FF"/>
                </a:solidFill>
              </a:rPr>
              <a:t>Tumor Suppressor </a:t>
            </a:r>
            <a:r>
              <a:rPr lang="en-US" sz="2400" b="1" dirty="0" smtClean="0">
                <a:solidFill>
                  <a:srgbClr val="0000FF"/>
                </a:solidFill>
              </a:rPr>
              <a:t>Genes: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Products are involved in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Cell cycle regulation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DNA repair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Cell death</a:t>
            </a:r>
          </a:p>
          <a:p>
            <a:pPr>
              <a:lnSpc>
                <a:spcPct val="100000"/>
              </a:lnSpc>
            </a:pPr>
            <a:endParaRPr lang="en-US" sz="2400" b="1" u="sng" dirty="0" smtClean="0"/>
          </a:p>
          <a:p>
            <a:pPr>
              <a:lnSpc>
                <a:spcPct val="100000"/>
              </a:lnSpc>
            </a:pPr>
            <a:r>
              <a:rPr lang="en-US" sz="2400" b="1" u="sng" dirty="0" smtClean="0"/>
              <a:t>Loss-of-function mutation</a:t>
            </a:r>
            <a:r>
              <a:rPr lang="en-US" sz="2400" dirty="0" smtClean="0"/>
              <a:t> leads to uncontrolled cell division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3174"/>
            <a:ext cx="4152900" cy="457517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lphaUcPeriod" startAt="2"/>
            </a:pPr>
            <a:r>
              <a:rPr lang="en-US" sz="2400" b="1" dirty="0" smtClean="0">
                <a:solidFill>
                  <a:srgbClr val="00B050"/>
                </a:solidFill>
              </a:rPr>
              <a:t>Proto-oncogenes: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Products </a:t>
            </a:r>
            <a:r>
              <a:rPr lang="en-US" sz="2400" dirty="0"/>
              <a:t>are involved </a:t>
            </a:r>
            <a:r>
              <a:rPr lang="en-US" sz="2400" dirty="0" smtClean="0"/>
              <a:t>in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Growth regulation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Regulation of cell division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Cellular communication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Cell death</a:t>
            </a:r>
          </a:p>
          <a:p>
            <a:pPr>
              <a:lnSpc>
                <a:spcPct val="100000"/>
              </a:lnSpc>
            </a:pPr>
            <a:r>
              <a:rPr lang="en-US" sz="2400" b="1" u="sng" dirty="0" smtClean="0"/>
              <a:t>Gain-of-function mutation</a:t>
            </a:r>
            <a:r>
              <a:rPr lang="en-US" sz="2400" dirty="0" smtClean="0"/>
              <a:t> converts them to </a:t>
            </a:r>
            <a:r>
              <a:rPr lang="en-US" sz="2400" b="1" dirty="0" smtClean="0">
                <a:solidFill>
                  <a:srgbClr val="C00000"/>
                </a:solidFill>
              </a:rPr>
              <a:t>Oncogenes</a:t>
            </a:r>
            <a:r>
              <a:rPr lang="en-US" sz="2400" dirty="0" smtClean="0"/>
              <a:t>, which leads to uncontrolled cell division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6060034"/>
            <a:ext cx="8420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80FF"/>
                </a:solidFill>
                <a:effectLst/>
                <a:uLnTx/>
                <a:uFillTx/>
                <a:latin typeface="HelveticaNeueLTStd-Lt"/>
                <a:ea typeface="+mn-ea"/>
                <a:cs typeface="+mn-cs"/>
              </a:rPr>
              <a:t>About One Percent of the Genes in the Human Genome 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0FF"/>
                </a:solidFill>
                <a:effectLst/>
                <a:uLnTx/>
                <a:uFillTx/>
                <a:latin typeface="HelveticaNeueLTStd-Lt"/>
                <a:ea typeface="+mn-ea"/>
                <a:cs typeface="+mn-cs"/>
              </a:rPr>
              <a:t>Are Cancer-Critical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95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" y="214245"/>
            <a:ext cx="9072000" cy="64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8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0" y="105326"/>
            <a:ext cx="5415857" cy="1361524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 smtClean="0">
                <a:solidFill>
                  <a:srgbClr val="FF0000"/>
                </a:solidFill>
              </a:rPr>
              <a:t>Role </a:t>
            </a:r>
            <a:r>
              <a:rPr lang="en-GB" sz="3200" b="1" dirty="0">
                <a:solidFill>
                  <a:srgbClr val="FF0000"/>
                </a:solidFill>
              </a:rPr>
              <a:t>of </a:t>
            </a:r>
            <a:r>
              <a:rPr lang="en-GB" sz="3200" b="1" dirty="0" smtClean="0">
                <a:solidFill>
                  <a:srgbClr val="FF0000"/>
                </a:solidFill>
              </a:rPr>
              <a:t>tumour </a:t>
            </a:r>
            <a:r>
              <a:rPr lang="en-GB" sz="3200" b="1" dirty="0">
                <a:solidFill>
                  <a:srgbClr val="FF0000"/>
                </a:solidFill>
              </a:rPr>
              <a:t>suppressor gene </a:t>
            </a:r>
            <a:r>
              <a:rPr lang="en-GB" sz="3200" b="1" i="1" dirty="0" smtClean="0">
                <a:solidFill>
                  <a:srgbClr val="FF0000"/>
                </a:solidFill>
              </a:rPr>
              <a:t>p53</a:t>
            </a:r>
            <a:endParaRPr lang="en-US" sz="3200" i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09"/>
          <a:stretch/>
        </p:blipFill>
        <p:spPr>
          <a:xfrm>
            <a:off x="6048374" y="75071"/>
            <a:ext cx="3024000" cy="389231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048374" y="76202"/>
            <a:ext cx="3019426" cy="1223037"/>
            <a:chOff x="6048374" y="76202"/>
            <a:chExt cx="3019426" cy="1223037"/>
          </a:xfrm>
        </p:grpSpPr>
        <p:sp>
          <p:nvSpPr>
            <p:cNvPr id="12" name="Rectangle 11"/>
            <p:cNvSpPr/>
            <p:nvPr/>
          </p:nvSpPr>
          <p:spPr>
            <a:xfrm>
              <a:off x="6048374" y="76202"/>
              <a:ext cx="3019425" cy="1146635"/>
            </a:xfrm>
            <a:prstGeom prst="rect">
              <a:avLst/>
            </a:prstGeom>
            <a:gradFill>
              <a:gsLst>
                <a:gs pos="0">
                  <a:srgbClr val="045295"/>
                </a:gs>
                <a:gs pos="50000">
                  <a:srgbClr val="034F8D"/>
                </a:gs>
                <a:gs pos="100000">
                  <a:srgbClr val="04559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89689" y="714464"/>
              <a:ext cx="74022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DDB75E"/>
                  </a:solidFill>
                  <a:effectLst/>
                  <a:uLnTx/>
                  <a:uFillTx/>
                  <a:latin typeface="Copperplate Gothic Bold" panose="020E0705020206020404" pitchFamily="34" charset="0"/>
                  <a:ea typeface="+mn-ea"/>
                  <a:cs typeface="+mn-cs"/>
                </a:rPr>
                <a:t>OF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DDB75E"/>
                  </a:solidFill>
                  <a:effectLst/>
                  <a:uLnTx/>
                  <a:uFillTx/>
                  <a:latin typeface="Copperplate Gothic Bold" panose="020E0705020206020404" pitchFamily="34" charset="0"/>
                  <a:ea typeface="+mn-ea"/>
                  <a:cs typeface="+mn-cs"/>
                </a:rPr>
                <a:t> THE</a:t>
              </a: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DDB75E"/>
                </a:solidFill>
                <a:effectLst/>
                <a:uLnTx/>
                <a:uFillTx/>
                <a:latin typeface="Copperplate Gothic Bold" panose="020E0705020206020404" pitchFamily="34" charset="0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98956" y="806294"/>
              <a:ext cx="174464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DDB75E"/>
                  </a:solidFill>
                  <a:effectLst/>
                  <a:uLnTx/>
                  <a:uFillTx/>
                  <a:latin typeface="Copperplate Gothic Bold" panose="020E0705020206020404" pitchFamily="34" charset="0"/>
                  <a:ea typeface="+mn-ea"/>
                  <a:cs typeface="+mn-cs"/>
                </a:rPr>
                <a:t>GENOME</a:t>
              </a:r>
              <a:endPara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DDB75E"/>
                </a:solidFill>
                <a:effectLst/>
                <a:uLnTx/>
                <a:uFillTx/>
                <a:latin typeface="Copperplate Gothic Bold" panose="020E0705020206020404" pitchFamily="34" charset="0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48376" y="437470"/>
              <a:ext cx="30194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DDB75E"/>
                  </a:solidFill>
                  <a:effectLst/>
                  <a:uLnTx/>
                  <a:uFillTx/>
                  <a:latin typeface="Copperplate Gothic Bold" panose="020E0705020206020404" pitchFamily="34" charset="0"/>
                  <a:ea typeface="+mn-ea"/>
                  <a:cs typeface="+mn-cs"/>
                </a:rPr>
                <a:t>GUARDIAN</a:t>
              </a:r>
              <a:endPara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DDB75E"/>
                </a:solidFill>
                <a:effectLst/>
                <a:uLnTx/>
                <a:uFillTx/>
                <a:latin typeface="Copperplate Gothic Bold" panose="020E0705020206020404" pitchFamily="34" charset="0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7217003" y="198438"/>
              <a:ext cx="682171" cy="369332"/>
              <a:chOff x="7358743" y="2126338"/>
              <a:chExt cx="682171" cy="369332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7358743" y="2181307"/>
                <a:ext cx="682171" cy="264606"/>
              </a:xfrm>
              <a:prstGeom prst="rect">
                <a:avLst/>
              </a:prstGeom>
              <a:solidFill>
                <a:srgbClr val="BC2C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415134" y="2126338"/>
                <a:ext cx="545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 JULIAN" panose="02000000000000000000" pitchFamily="2" charset="0"/>
                    <a:ea typeface="+mn-ea"/>
                    <a:cs typeface="+mn-cs"/>
                  </a:rPr>
                  <a:t>p</a:t>
                </a:r>
                <a:r>
                  <a:rPr kumimoji="0" lang="en-GB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 JULIAN" panose="02000000000000000000" pitchFamily="2" charset="0"/>
                    <a:ea typeface="+mn-ea"/>
                    <a:cs typeface="+mn-cs"/>
                  </a:rPr>
                  <a:t>53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 JULIAN" panose="02000000000000000000" pitchFamily="2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r="81285"/>
          <a:stretch/>
        </p:blipFill>
        <p:spPr>
          <a:xfrm>
            <a:off x="179946" y="1222837"/>
            <a:ext cx="1697840" cy="31285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7974" y="4811466"/>
            <a:ext cx="2051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 cell division does not depend on p53 protein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20684" y="4811466"/>
            <a:ext cx="343902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DNA damage – rise in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P53 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level: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cell cycle arrest for DNA repair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(ii) Induction of cell death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43379" y="4762500"/>
            <a:ext cx="34152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DNA damage and p53 absent- </a:t>
            </a: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AutoNum type="romanLcParenBoth"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cell cycle arrest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(ii)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 apoptosis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cell continues to divide with DNA damage/genetic abnormality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26792" r="43323"/>
          <a:stretch/>
        </p:blipFill>
        <p:spPr>
          <a:xfrm>
            <a:off x="2380168" y="1222836"/>
            <a:ext cx="2711116" cy="312854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l="63984"/>
          <a:stretch/>
        </p:blipFill>
        <p:spPr>
          <a:xfrm>
            <a:off x="5839325" y="1239166"/>
            <a:ext cx="3267381" cy="312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4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586" y="365126"/>
            <a:ext cx="5453744" cy="1325563"/>
          </a:xfrm>
        </p:spPr>
        <p:txBody>
          <a:bodyPr>
            <a:no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Cancer is a </a:t>
            </a:r>
            <a:r>
              <a:rPr lang="en-GB" sz="3200" b="1" u="sng" dirty="0" smtClean="0">
                <a:solidFill>
                  <a:srgbClr val="FF0000"/>
                </a:solidFill>
              </a:rPr>
              <a:t>multistep</a:t>
            </a:r>
            <a:r>
              <a:rPr lang="en-GB" sz="3200" b="1" dirty="0" smtClean="0">
                <a:solidFill>
                  <a:srgbClr val="FF0000"/>
                </a:solidFill>
              </a:rPr>
              <a:t> process</a:t>
            </a:r>
            <a:r>
              <a:rPr lang="en-GB" sz="3200" dirty="0">
                <a:solidFill>
                  <a:srgbClr val="FF0000"/>
                </a:solidFill>
              </a:rPr>
              <a:t>:</a:t>
            </a:r>
            <a:r>
              <a:rPr lang="en-GB" sz="3200" dirty="0" smtClean="0">
                <a:solidFill>
                  <a:srgbClr val="FF0000"/>
                </a:solidFill>
              </a:rPr>
              <a:t> </a:t>
            </a:r>
            <a:r>
              <a:rPr lang="en-GB" sz="3200" dirty="0" smtClean="0"/>
              <a:t/>
            </a:r>
            <a:br>
              <a:rPr lang="en-GB" sz="3200" dirty="0" smtClean="0"/>
            </a:br>
            <a:r>
              <a:rPr lang="en-GB" sz="2800" dirty="0" smtClean="0"/>
              <a:t>in each step accumulating mutations and altering cells properties</a:t>
            </a:r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829" y="81645"/>
            <a:ext cx="2269671" cy="6678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9966" t="25484" r="19841" b="6998"/>
          <a:stretch/>
        </p:blipFill>
        <p:spPr>
          <a:xfrm>
            <a:off x="277586" y="2105104"/>
            <a:ext cx="5708574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71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91390" y="31381"/>
            <a:ext cx="4572000" cy="599378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 smtClean="0">
                <a:solidFill>
                  <a:srgbClr val="FF0000"/>
                </a:solidFill>
              </a:rPr>
              <a:t>1. Development of Tumor</a:t>
            </a:r>
            <a:endParaRPr lang="en-US" sz="3200" b="1" u="sng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668850" y="769257"/>
            <a:ext cx="1846499" cy="540770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337" y="514458"/>
            <a:ext cx="3161625" cy="63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 rot="-2700000">
            <a:off x="-283177" y="751096"/>
            <a:ext cx="23129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Hallmarks of </a:t>
            </a:r>
            <a:r>
              <a:rPr kumimoji="0" lang="en-GB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Cancer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16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75168" y="108929"/>
            <a:ext cx="6613072" cy="1026198"/>
          </a:xfrm>
        </p:spPr>
        <p:txBody>
          <a:bodyPr>
            <a:normAutofit/>
          </a:bodyPr>
          <a:lstStyle/>
          <a:p>
            <a:pPr algn="ctr"/>
            <a:r>
              <a:rPr lang="en-GB" sz="3200" b="1" u="sng" dirty="0" smtClean="0">
                <a:solidFill>
                  <a:srgbClr val="FF0000"/>
                </a:solidFill>
              </a:rPr>
              <a:t>2. Angiogenesis</a:t>
            </a:r>
            <a:r>
              <a:rPr lang="en-GB" sz="3200" b="1" dirty="0" smtClean="0">
                <a:solidFill>
                  <a:srgbClr val="FF0000"/>
                </a:solidFill>
              </a:rPr>
              <a:t>: </a:t>
            </a:r>
            <a:br>
              <a:rPr lang="en-GB" sz="3200" b="1" dirty="0" smtClean="0">
                <a:solidFill>
                  <a:srgbClr val="FF0000"/>
                </a:solidFill>
              </a:rPr>
            </a:br>
            <a:r>
              <a:rPr lang="en-GB" sz="2800" b="1" dirty="0" smtClean="0"/>
              <a:t>Formation of blood vessels in tumour </a:t>
            </a:r>
            <a:endParaRPr lang="en-GB"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5" b="21384"/>
          <a:stretch/>
        </p:blipFill>
        <p:spPr>
          <a:xfrm>
            <a:off x="628650" y="1838921"/>
            <a:ext cx="7867291" cy="4386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2758795" y="3640352"/>
            <a:ext cx="3607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Tumour-induced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angiogenesis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28650" y="3640352"/>
            <a:ext cx="7867291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96073" y="3228945"/>
            <a:ext cx="29324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angiogenesis</a:t>
            </a:r>
          </a:p>
        </p:txBody>
      </p:sp>
      <p:sp>
        <p:nvSpPr>
          <p:cNvPr id="12" name="Rectangle 11"/>
          <p:cNvSpPr/>
          <p:nvPr/>
        </p:nvSpPr>
        <p:spPr>
          <a:xfrm rot="-2700000">
            <a:off x="-283177" y="751096"/>
            <a:ext cx="23129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Hallmarks of </a:t>
            </a:r>
            <a:r>
              <a:rPr kumimoji="0" lang="en-GB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Cancer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35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3868" y="188582"/>
            <a:ext cx="4236025" cy="875112"/>
          </a:xfrm>
        </p:spPr>
        <p:txBody>
          <a:bodyPr>
            <a:noAutofit/>
          </a:bodyPr>
          <a:lstStyle/>
          <a:p>
            <a:pPr algn="ctr"/>
            <a:r>
              <a:rPr lang="en-GB" sz="3200" b="1" u="sng" dirty="0" smtClean="0">
                <a:solidFill>
                  <a:srgbClr val="FF0000"/>
                </a:solidFill>
              </a:rPr>
              <a:t>3. Immortalization:</a:t>
            </a:r>
            <a:r>
              <a:rPr lang="en-GB" sz="3200" b="1" dirty="0" smtClean="0">
                <a:solidFill>
                  <a:srgbClr val="FF0000"/>
                </a:solidFill>
              </a:rPr>
              <a:t> </a:t>
            </a:r>
            <a:br>
              <a:rPr lang="en-GB" sz="3200" b="1" dirty="0" smtClean="0">
                <a:solidFill>
                  <a:srgbClr val="FF0000"/>
                </a:solidFill>
              </a:rPr>
            </a:br>
            <a:r>
              <a:rPr lang="en-GB" sz="2800" b="1" dirty="0" smtClean="0"/>
              <a:t>Evading Apoptosis</a:t>
            </a:r>
            <a:endParaRPr lang="en-GB" sz="2800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394857" y="2120899"/>
            <a:ext cx="0" cy="37737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74911" y="2075310"/>
            <a:ext cx="1292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DNA Damage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2034857" y="980166"/>
            <a:ext cx="720000" cy="720000"/>
            <a:chOff x="2034857" y="980166"/>
            <a:chExt cx="720000" cy="720000"/>
          </a:xfrm>
        </p:grpSpPr>
        <p:sp>
          <p:nvSpPr>
            <p:cNvPr id="4" name="Oval 3"/>
            <p:cNvSpPr/>
            <p:nvPr/>
          </p:nvSpPr>
          <p:spPr>
            <a:xfrm>
              <a:off x="2034857" y="980166"/>
              <a:ext cx="720000" cy="720000"/>
            </a:xfrm>
            <a:prstGeom prst="ellipse">
              <a:avLst/>
            </a:prstGeom>
            <a:solidFill>
              <a:srgbClr val="8000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318512" y="1200669"/>
              <a:ext cx="144000" cy="14400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2046514" y="2559778"/>
            <a:ext cx="720000" cy="720000"/>
            <a:chOff x="2046514" y="2559778"/>
            <a:chExt cx="720000" cy="720000"/>
          </a:xfrm>
        </p:grpSpPr>
        <p:sp>
          <p:nvSpPr>
            <p:cNvPr id="8" name="Oval 7"/>
            <p:cNvSpPr/>
            <p:nvPr/>
          </p:nvSpPr>
          <p:spPr>
            <a:xfrm>
              <a:off x="2046514" y="2559778"/>
              <a:ext cx="720000" cy="720000"/>
            </a:xfrm>
            <a:prstGeom prst="ellipse">
              <a:avLst/>
            </a:prstGeom>
            <a:solidFill>
              <a:srgbClr val="8000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340284" y="2802689"/>
              <a:ext cx="144000" cy="144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>
            <a:off x="6891743" y="3598854"/>
            <a:ext cx="0" cy="37737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95852" y="2738053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p53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rot="2700000">
            <a:off x="2228322" y="3755910"/>
            <a:ext cx="0" cy="5040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-2700000">
            <a:off x="2573049" y="3765142"/>
            <a:ext cx="0" cy="5040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1" name="Group 150"/>
          <p:cNvGrpSpPr/>
          <p:nvPr/>
        </p:nvGrpSpPr>
        <p:grpSpPr>
          <a:xfrm>
            <a:off x="1542678" y="4194791"/>
            <a:ext cx="720000" cy="720000"/>
            <a:chOff x="1542678" y="4194791"/>
            <a:chExt cx="720000" cy="720000"/>
          </a:xfrm>
        </p:grpSpPr>
        <p:sp>
          <p:nvSpPr>
            <p:cNvPr id="29" name="Oval 28"/>
            <p:cNvSpPr/>
            <p:nvPr/>
          </p:nvSpPr>
          <p:spPr>
            <a:xfrm>
              <a:off x="1542678" y="4194791"/>
              <a:ext cx="720000" cy="720000"/>
            </a:xfrm>
            <a:prstGeom prst="ellipse">
              <a:avLst/>
            </a:prstGeom>
            <a:solidFill>
              <a:srgbClr val="8000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817769" y="4381111"/>
              <a:ext cx="144000" cy="14400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50503" y="4236030"/>
            <a:ext cx="143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DNA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amage repaired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2673611" y="4244237"/>
            <a:ext cx="595086" cy="563393"/>
            <a:chOff x="2673611" y="4244237"/>
            <a:chExt cx="595086" cy="563393"/>
          </a:xfrm>
        </p:grpSpPr>
        <p:sp>
          <p:nvSpPr>
            <p:cNvPr id="35" name="Freeform 34"/>
            <p:cNvSpPr/>
            <p:nvPr/>
          </p:nvSpPr>
          <p:spPr>
            <a:xfrm>
              <a:off x="2673611" y="4244237"/>
              <a:ext cx="595086" cy="563393"/>
            </a:xfrm>
            <a:custGeom>
              <a:avLst/>
              <a:gdLst>
                <a:gd name="connsiteX0" fmla="*/ 58057 w 943863"/>
                <a:gd name="connsiteY0" fmla="*/ 204283 h 712860"/>
                <a:gd name="connsiteX1" fmla="*/ 145143 w 943863"/>
                <a:gd name="connsiteY1" fmla="*/ 59140 h 712860"/>
                <a:gd name="connsiteX2" fmla="*/ 377371 w 943863"/>
                <a:gd name="connsiteY2" fmla="*/ 59140 h 712860"/>
                <a:gd name="connsiteX3" fmla="*/ 653143 w 943863"/>
                <a:gd name="connsiteY3" fmla="*/ 1083 h 712860"/>
                <a:gd name="connsiteX4" fmla="*/ 798286 w 943863"/>
                <a:gd name="connsiteY4" fmla="*/ 117197 h 712860"/>
                <a:gd name="connsiteX5" fmla="*/ 841829 w 943863"/>
                <a:gd name="connsiteY5" fmla="*/ 305883 h 712860"/>
                <a:gd name="connsiteX6" fmla="*/ 943429 w 943863"/>
                <a:gd name="connsiteY6" fmla="*/ 523597 h 712860"/>
                <a:gd name="connsiteX7" fmla="*/ 870857 w 943863"/>
                <a:gd name="connsiteY7" fmla="*/ 625197 h 712860"/>
                <a:gd name="connsiteX8" fmla="*/ 696686 w 943863"/>
                <a:gd name="connsiteY8" fmla="*/ 712283 h 712860"/>
                <a:gd name="connsiteX9" fmla="*/ 537029 w 943863"/>
                <a:gd name="connsiteY9" fmla="*/ 581655 h 712860"/>
                <a:gd name="connsiteX10" fmla="*/ 348343 w 943863"/>
                <a:gd name="connsiteY10" fmla="*/ 610683 h 712860"/>
                <a:gd name="connsiteX11" fmla="*/ 130629 w 943863"/>
                <a:gd name="connsiteY11" fmla="*/ 654226 h 712860"/>
                <a:gd name="connsiteX12" fmla="*/ 101600 w 943863"/>
                <a:gd name="connsiteY12" fmla="*/ 509083 h 712860"/>
                <a:gd name="connsiteX13" fmla="*/ 58057 w 943863"/>
                <a:gd name="connsiteY13" fmla="*/ 320397 h 712860"/>
                <a:gd name="connsiteX14" fmla="*/ 0 w 943863"/>
                <a:gd name="connsiteY14" fmla="*/ 276855 h 712860"/>
                <a:gd name="connsiteX15" fmla="*/ 58057 w 943863"/>
                <a:gd name="connsiteY15" fmla="*/ 204283 h 71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3863" h="712860">
                  <a:moveTo>
                    <a:pt x="58057" y="204283"/>
                  </a:moveTo>
                  <a:cubicBezTo>
                    <a:pt x="82247" y="167997"/>
                    <a:pt x="91924" y="83330"/>
                    <a:pt x="145143" y="59140"/>
                  </a:cubicBezTo>
                  <a:cubicBezTo>
                    <a:pt x="198362" y="34950"/>
                    <a:pt x="292704" y="68816"/>
                    <a:pt x="377371" y="59140"/>
                  </a:cubicBezTo>
                  <a:cubicBezTo>
                    <a:pt x="462038" y="49464"/>
                    <a:pt x="582990" y="-8593"/>
                    <a:pt x="653143" y="1083"/>
                  </a:cubicBezTo>
                  <a:cubicBezTo>
                    <a:pt x="723296" y="10759"/>
                    <a:pt x="766838" y="66397"/>
                    <a:pt x="798286" y="117197"/>
                  </a:cubicBezTo>
                  <a:cubicBezTo>
                    <a:pt x="829734" y="167997"/>
                    <a:pt x="817639" y="238150"/>
                    <a:pt x="841829" y="305883"/>
                  </a:cubicBezTo>
                  <a:cubicBezTo>
                    <a:pt x="866020" y="373616"/>
                    <a:pt x="938591" y="470378"/>
                    <a:pt x="943429" y="523597"/>
                  </a:cubicBezTo>
                  <a:cubicBezTo>
                    <a:pt x="948267" y="576816"/>
                    <a:pt x="911981" y="593749"/>
                    <a:pt x="870857" y="625197"/>
                  </a:cubicBezTo>
                  <a:cubicBezTo>
                    <a:pt x="829733" y="656645"/>
                    <a:pt x="752324" y="719540"/>
                    <a:pt x="696686" y="712283"/>
                  </a:cubicBezTo>
                  <a:cubicBezTo>
                    <a:pt x="641048" y="705026"/>
                    <a:pt x="595086" y="598588"/>
                    <a:pt x="537029" y="581655"/>
                  </a:cubicBezTo>
                  <a:cubicBezTo>
                    <a:pt x="478972" y="564722"/>
                    <a:pt x="416076" y="598588"/>
                    <a:pt x="348343" y="610683"/>
                  </a:cubicBezTo>
                  <a:cubicBezTo>
                    <a:pt x="280610" y="622778"/>
                    <a:pt x="171753" y="671159"/>
                    <a:pt x="130629" y="654226"/>
                  </a:cubicBezTo>
                  <a:cubicBezTo>
                    <a:pt x="89505" y="637293"/>
                    <a:pt x="113695" y="564721"/>
                    <a:pt x="101600" y="509083"/>
                  </a:cubicBezTo>
                  <a:cubicBezTo>
                    <a:pt x="89505" y="453445"/>
                    <a:pt x="74990" y="359102"/>
                    <a:pt x="58057" y="320397"/>
                  </a:cubicBezTo>
                  <a:cubicBezTo>
                    <a:pt x="41124" y="281692"/>
                    <a:pt x="0" y="298626"/>
                    <a:pt x="0" y="276855"/>
                  </a:cubicBezTo>
                  <a:cubicBezTo>
                    <a:pt x="0" y="255084"/>
                    <a:pt x="33867" y="240569"/>
                    <a:pt x="58057" y="204283"/>
                  </a:cubicBezTo>
                  <a:close/>
                </a:path>
              </a:pathLst>
            </a:custGeom>
            <a:solidFill>
              <a:srgbClr val="FFABFF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902068" y="4396639"/>
              <a:ext cx="180000" cy="180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121226" y="4251411"/>
            <a:ext cx="1376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Induction of Apoptosis</a:t>
            </a:r>
            <a:endParaRPr kumimoji="0" lang="en-GB" sz="16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2394857" y="3585486"/>
            <a:ext cx="0" cy="28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787817" y="171554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Dividing cell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37743" y="3287683"/>
            <a:ext cx="1483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Cell cycle arrest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201536" y="3891296"/>
            <a:ext cx="36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1029121" y="5436342"/>
            <a:ext cx="720000" cy="720000"/>
            <a:chOff x="734048" y="5568391"/>
            <a:chExt cx="720000" cy="720000"/>
          </a:xfrm>
        </p:grpSpPr>
        <p:sp>
          <p:nvSpPr>
            <p:cNvPr id="60" name="Oval 59"/>
            <p:cNvSpPr/>
            <p:nvPr/>
          </p:nvSpPr>
          <p:spPr>
            <a:xfrm>
              <a:off x="734048" y="5568391"/>
              <a:ext cx="720000" cy="720000"/>
            </a:xfrm>
            <a:prstGeom prst="ellipse">
              <a:avLst/>
            </a:prstGeom>
            <a:solidFill>
              <a:srgbClr val="8000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009139" y="5754711"/>
              <a:ext cx="144000" cy="14400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052284" y="5425062"/>
            <a:ext cx="720000" cy="720000"/>
            <a:chOff x="2182068" y="5623148"/>
            <a:chExt cx="720000" cy="720000"/>
          </a:xfrm>
        </p:grpSpPr>
        <p:sp>
          <p:nvSpPr>
            <p:cNvPr id="62" name="Oval 61"/>
            <p:cNvSpPr/>
            <p:nvPr/>
          </p:nvSpPr>
          <p:spPr>
            <a:xfrm>
              <a:off x="2182068" y="5623148"/>
              <a:ext cx="720000" cy="720000"/>
            </a:xfrm>
            <a:prstGeom prst="ellipse">
              <a:avLst/>
            </a:prstGeom>
            <a:solidFill>
              <a:srgbClr val="8000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2457159" y="5809468"/>
              <a:ext cx="144000" cy="14400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6" name="Straight Arrow Connector 65"/>
          <p:cNvCxnSpPr/>
          <p:nvPr/>
        </p:nvCxnSpPr>
        <p:spPr>
          <a:xfrm rot="-2700000">
            <a:off x="2067607" y="5006151"/>
            <a:ext cx="0" cy="5040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2700000">
            <a:off x="1711225" y="4994871"/>
            <a:ext cx="0" cy="5040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30091" y="4917831"/>
            <a:ext cx="1234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 cell division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305223" y="6156342"/>
            <a:ext cx="1368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Daughter cells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874324" y="2147810"/>
            <a:ext cx="0" cy="37737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654378" y="2102221"/>
            <a:ext cx="1292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DNA Damage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6514324" y="1007077"/>
            <a:ext cx="720000" cy="720000"/>
            <a:chOff x="6710271" y="1007077"/>
            <a:chExt cx="720000" cy="720000"/>
          </a:xfrm>
        </p:grpSpPr>
        <p:sp>
          <p:nvSpPr>
            <p:cNvPr id="72" name="Oval 71"/>
            <p:cNvSpPr/>
            <p:nvPr/>
          </p:nvSpPr>
          <p:spPr>
            <a:xfrm>
              <a:off x="6710271" y="1007077"/>
              <a:ext cx="720000" cy="720000"/>
            </a:xfrm>
            <a:prstGeom prst="ellipse">
              <a:avLst/>
            </a:prstGeom>
            <a:solidFill>
              <a:srgbClr val="8000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993926" y="1227580"/>
              <a:ext cx="144000" cy="14400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747463" y="2764964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sng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p53</a:t>
            </a:r>
            <a:endParaRPr kumimoji="0" lang="en-GB" sz="1600" b="0" i="0" u="sng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267284" y="1742458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Dividing cell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004614" y="3283644"/>
            <a:ext cx="1749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cell cycle arrest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5894987" y="4333055"/>
            <a:ext cx="2093984" cy="1939790"/>
            <a:chOff x="5662027" y="3877816"/>
            <a:chExt cx="2586697" cy="2396222"/>
          </a:xfrm>
        </p:grpSpPr>
        <p:grpSp>
          <p:nvGrpSpPr>
            <p:cNvPr id="81" name="Group 80"/>
            <p:cNvGrpSpPr/>
            <p:nvPr/>
          </p:nvGrpSpPr>
          <p:grpSpPr>
            <a:xfrm>
              <a:off x="6851496" y="3877816"/>
              <a:ext cx="720000" cy="720000"/>
              <a:chOff x="6721928" y="2586689"/>
              <a:chExt cx="720000" cy="720000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6721928" y="2586689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7015698" y="2829600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5" name="Oval 84"/>
            <p:cNvSpPr/>
            <p:nvPr/>
          </p:nvSpPr>
          <p:spPr>
            <a:xfrm>
              <a:off x="5829216" y="4760634"/>
              <a:ext cx="144000" cy="144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5772410" y="4338716"/>
              <a:ext cx="720000" cy="720000"/>
              <a:chOff x="6721928" y="2586689"/>
              <a:chExt cx="720000" cy="720000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6721928" y="2586689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7015698" y="2829600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6217823" y="5522181"/>
              <a:ext cx="719997" cy="739306"/>
              <a:chOff x="6500053" y="2829600"/>
              <a:chExt cx="719997" cy="739306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6500053" y="2848906"/>
                <a:ext cx="719997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7015698" y="2829600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6967279" y="4483965"/>
              <a:ext cx="720000" cy="720000"/>
              <a:chOff x="6721928" y="2586689"/>
              <a:chExt cx="720000" cy="720000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6721928" y="2586689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7015698" y="2829600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>
              <a:off x="5831609" y="5459746"/>
              <a:ext cx="720000" cy="720000"/>
              <a:chOff x="6721928" y="2526176"/>
              <a:chExt cx="720000" cy="7200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6721928" y="2526176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7015698" y="2748915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5662027" y="5001763"/>
              <a:ext cx="720000" cy="720000"/>
              <a:chOff x="6721928" y="2586689"/>
              <a:chExt cx="720000" cy="720000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6721928" y="2586689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7015698" y="2829600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6799698" y="5079960"/>
              <a:ext cx="720000" cy="720000"/>
              <a:chOff x="6721928" y="2586689"/>
              <a:chExt cx="720000" cy="720000"/>
            </a:xfrm>
          </p:grpSpPr>
          <p:sp>
            <p:nvSpPr>
              <p:cNvPr id="105" name="Oval 104"/>
              <p:cNvSpPr/>
              <p:nvPr/>
            </p:nvSpPr>
            <p:spPr>
              <a:xfrm>
                <a:off x="6721928" y="2586689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7015698" y="2829600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6375089" y="4365059"/>
              <a:ext cx="720000" cy="720000"/>
              <a:chOff x="6721928" y="2586689"/>
              <a:chExt cx="720000" cy="720000"/>
            </a:xfrm>
          </p:grpSpPr>
          <p:sp>
            <p:nvSpPr>
              <p:cNvPr id="108" name="Oval 107"/>
              <p:cNvSpPr/>
              <p:nvPr/>
            </p:nvSpPr>
            <p:spPr>
              <a:xfrm>
                <a:off x="6721928" y="2586689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7015698" y="2829600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6281420" y="4921839"/>
              <a:ext cx="720000" cy="720000"/>
              <a:chOff x="6721928" y="2586689"/>
              <a:chExt cx="720000" cy="720000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6721928" y="2586689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7015698" y="2829600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7171002" y="5554038"/>
              <a:ext cx="720000" cy="720000"/>
              <a:chOff x="6721928" y="2526176"/>
              <a:chExt cx="720000" cy="720000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6721928" y="2526176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7015698" y="2769086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6756282" y="5483199"/>
              <a:ext cx="720000" cy="720000"/>
              <a:chOff x="6721928" y="2425326"/>
              <a:chExt cx="720000" cy="720000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6721928" y="2425326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015698" y="2668235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6938580" y="4177175"/>
              <a:ext cx="720000" cy="720000"/>
              <a:chOff x="6721928" y="2586689"/>
              <a:chExt cx="720000" cy="720000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6721928" y="2586689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7015698" y="2829600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>
              <a:off x="7528724" y="5076342"/>
              <a:ext cx="720000" cy="720000"/>
              <a:chOff x="6721928" y="2586689"/>
              <a:chExt cx="720000" cy="720000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6721928" y="2586689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7015698" y="2829600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7415574" y="4165413"/>
              <a:ext cx="720000" cy="720000"/>
              <a:chOff x="6721928" y="2586689"/>
              <a:chExt cx="720000" cy="720000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6721928" y="2586689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7015698" y="2829600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7435055" y="4673093"/>
              <a:ext cx="720000" cy="720000"/>
              <a:chOff x="6721928" y="2586689"/>
              <a:chExt cx="720000" cy="720000"/>
            </a:xfrm>
          </p:grpSpPr>
          <p:sp>
            <p:nvSpPr>
              <p:cNvPr id="132" name="Oval 131"/>
              <p:cNvSpPr/>
              <p:nvPr/>
            </p:nvSpPr>
            <p:spPr>
              <a:xfrm>
                <a:off x="6721928" y="2586689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7015698" y="2829600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6208001" y="3904864"/>
              <a:ext cx="720000" cy="720000"/>
              <a:chOff x="6721928" y="2586689"/>
              <a:chExt cx="720000" cy="720000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6721928" y="2586689"/>
                <a:ext cx="720000" cy="720000"/>
              </a:xfrm>
              <a:prstGeom prst="ellipse">
                <a:avLst/>
              </a:prstGeom>
              <a:solidFill>
                <a:srgbClr val="80008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7015698" y="2829600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6509979" y="2571099"/>
            <a:ext cx="720000" cy="720000"/>
            <a:chOff x="6721928" y="2586689"/>
            <a:chExt cx="720000" cy="720000"/>
          </a:xfrm>
        </p:grpSpPr>
        <p:sp>
          <p:nvSpPr>
            <p:cNvPr id="138" name="Oval 137"/>
            <p:cNvSpPr/>
            <p:nvPr/>
          </p:nvSpPr>
          <p:spPr>
            <a:xfrm>
              <a:off x="6721928" y="2586689"/>
              <a:ext cx="720000" cy="720000"/>
            </a:xfrm>
            <a:prstGeom prst="ellipse">
              <a:avLst/>
            </a:prstGeom>
            <a:solidFill>
              <a:srgbClr val="8000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Oval 138"/>
            <p:cNvSpPr/>
            <p:nvPr/>
          </p:nvSpPr>
          <p:spPr>
            <a:xfrm>
              <a:off x="7015698" y="2829600"/>
              <a:ext cx="144000" cy="144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6530042" y="6256210"/>
            <a:ext cx="847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Tumour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956069" y="4811078"/>
            <a:ext cx="13294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sng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DNA damage repair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7863750" y="4911626"/>
            <a:ext cx="10085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Apoptosis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6938413" y="3696504"/>
            <a:ext cx="1380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Uncontrolled cell division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7" name="Straight Arrow Connector 146"/>
          <p:cNvCxnSpPr/>
          <p:nvPr/>
        </p:nvCxnSpPr>
        <p:spPr>
          <a:xfrm>
            <a:off x="6898276" y="4041164"/>
            <a:ext cx="0" cy="37737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827284" y="4821825"/>
            <a:ext cx="1843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(If DNA damage is beyond repair)</a:t>
            </a:r>
            <a:endParaRPr kumimoji="0" lang="en-GB" sz="16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Rectangle 152"/>
          <p:cNvSpPr/>
          <p:nvPr/>
        </p:nvSpPr>
        <p:spPr>
          <a:xfrm rot="-2700000">
            <a:off x="-283177" y="751096"/>
            <a:ext cx="23129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Hallmarks of </a:t>
            </a:r>
            <a:r>
              <a:rPr kumimoji="0" lang="en-GB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Cancer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866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0" y="104930"/>
            <a:ext cx="9144000" cy="854440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 smtClean="0">
                <a:solidFill>
                  <a:srgbClr val="FF0000"/>
                </a:solidFill>
              </a:rPr>
              <a:t> </a:t>
            </a:r>
            <a:r>
              <a:rPr lang="en-US" sz="3200" b="1" u="sng" dirty="0" smtClean="0">
                <a:solidFill>
                  <a:srgbClr val="FF0000"/>
                </a:solidFill>
              </a:rPr>
              <a:t>4.Metastasis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/>
            </a:r>
            <a:br>
              <a:rPr lang="en-US" sz="2800" b="1" dirty="0" smtClean="0">
                <a:solidFill>
                  <a:srgbClr val="FF0000"/>
                </a:solidFill>
              </a:rPr>
            </a:br>
            <a:r>
              <a:rPr lang="en-US" sz="2800" b="1" dirty="0" smtClean="0"/>
              <a:t>Invasion and tumor formation at a new site</a:t>
            </a:r>
            <a:endParaRPr lang="en-US" sz="2800" b="1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000" y="1034320"/>
            <a:ext cx="7920000" cy="5633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 rot="-2700000">
            <a:off x="-283177" y="751096"/>
            <a:ext cx="23129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Hallmarks of </a:t>
            </a:r>
            <a:r>
              <a:rPr kumimoji="0" lang="en-GB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Cancer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546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463" y="1126373"/>
            <a:ext cx="2541587" cy="274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4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8" y="1147394"/>
            <a:ext cx="2849562" cy="272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Box 2"/>
          <p:cNvSpPr txBox="1">
            <a:spLocks noChangeArrowheads="1"/>
          </p:cNvSpPr>
          <p:nvPr/>
        </p:nvSpPr>
        <p:spPr bwMode="auto">
          <a:xfrm>
            <a:off x="1619250" y="115888"/>
            <a:ext cx="685796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IN" sz="4000" b="1" dirty="0" smtClean="0">
                <a:solidFill>
                  <a:srgbClr val="FF0000"/>
                </a:solidFill>
              </a:rPr>
              <a:t>Images of different cancers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87600" y="3554540"/>
            <a:ext cx="1430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Brain tumour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026" name="Picture 2" descr="Image result for blood canc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788" y="4150182"/>
            <a:ext cx="3610424" cy="270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0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5" name="Picture 1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2" t="12450" r="4999" b="6316"/>
          <a:stretch/>
        </p:blipFill>
        <p:spPr bwMode="auto">
          <a:xfrm>
            <a:off x="301284" y="1582349"/>
            <a:ext cx="3694454" cy="30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8" name="Text Box 6"/>
          <p:cNvSpPr txBox="1">
            <a:spLocks noChangeArrowheads="1"/>
          </p:cNvSpPr>
          <p:nvPr/>
        </p:nvSpPr>
        <p:spPr bwMode="auto">
          <a:xfrm>
            <a:off x="3773714" y="1440888"/>
            <a:ext cx="5010376" cy="340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Interphase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long period 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between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two 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divisions during which cells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grow, duplicate chromosomes and prepare for 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division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623888" marR="0" lvl="1" indent="-260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E7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G1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E7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E7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(Gap phase 1)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E7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– from birth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of cell 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 the onset of chromosome duplication. </a:t>
            </a:r>
          </a:p>
          <a:p>
            <a:pPr marL="623888" lvl="1" indent="-260350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(Synthesis phase)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– </a:t>
            </a:r>
            <a:r>
              <a:rPr lang="en-US" altLang="en-US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replication of </a:t>
            </a:r>
            <a:r>
              <a:rPr lang="en-US" altLang="en-US" sz="20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DNA leading to chromosome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duplication (formation of sister chromatids) </a:t>
            </a:r>
            <a:endParaRPr kumimoji="0" lang="en-US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623888" lvl="1" indent="-260350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CAE2C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G2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CAE2C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</a:t>
            </a: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CAE2C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Gap phase 2)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CAE2C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– end of chromosome duplication to the onset of mitosis. </a:t>
            </a:r>
          </a:p>
        </p:txBody>
      </p:sp>
      <p:sp>
        <p:nvSpPr>
          <p:cNvPr id="55299" name="Text Box 12"/>
          <p:cNvSpPr txBox="1">
            <a:spLocks noChangeArrowheads="1"/>
          </p:cNvSpPr>
          <p:nvPr/>
        </p:nvSpPr>
        <p:spPr bwMode="auto">
          <a:xfrm>
            <a:off x="395536" y="5067761"/>
            <a:ext cx="835952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66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666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66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Mitosis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66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phase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666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–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nuclear division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follows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division of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cytoplasmic content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(cytokinesis) to separate sister chromatids into daughter cells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E7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G0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E7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resting phase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E7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– </a:t>
            </a:r>
            <a:r>
              <a:rPr kumimoji="0" lang="en-US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differentiated cells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exit from cell cycle and survive for days or years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5304" name="Rectangle 5"/>
          <p:cNvSpPr>
            <a:spLocks noChangeArrowheads="1"/>
          </p:cNvSpPr>
          <p:nvPr/>
        </p:nvSpPr>
        <p:spPr bwMode="auto">
          <a:xfrm>
            <a:off x="587264" y="259223"/>
            <a:ext cx="7969472" cy="94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90099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 panose="020F0502020204030204" pitchFamily="34" charset="0"/>
              </a:rPr>
              <a:t>Cell Cycle Alternates Between </a:t>
            </a:r>
            <a:r>
              <a:rPr kumimoji="0" lang="en-US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0099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 panose="020F0502020204030204" pitchFamily="34" charset="0"/>
              </a:rPr>
              <a:t>Mitosis </a:t>
            </a: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90099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 panose="020F0502020204030204" pitchFamily="34" charset="0"/>
              </a:rPr>
              <a:t>(M) and Interphase (G1, S, G2)</a:t>
            </a:r>
          </a:p>
        </p:txBody>
      </p:sp>
    </p:spTree>
    <p:extLst>
      <p:ext uri="{BB962C8B-B14F-4D97-AF65-F5344CB8AC3E}">
        <p14:creationId xmlns:p14="http://schemas.microsoft.com/office/powerpoint/2010/main" val="341462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25263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 smtClean="0">
                <a:solidFill>
                  <a:srgbClr val="00B050"/>
                </a:solidFill>
              </a:rPr>
              <a:t>Hallmarks of Cancer Cells</a:t>
            </a:r>
            <a:endParaRPr lang="en-GB" sz="36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30755"/>
            <a:ext cx="7886700" cy="445525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dirty="0" smtClean="0"/>
              <a:t>Uncontrolled mitotic division- </a:t>
            </a:r>
            <a:r>
              <a:rPr lang="en-GB" sz="2400" b="1" dirty="0" smtClean="0">
                <a:solidFill>
                  <a:srgbClr val="00B0F0"/>
                </a:solidFill>
              </a:rPr>
              <a:t>TUMORIGENESIS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dirty="0" smtClean="0"/>
              <a:t>Invade healthy tissue- </a:t>
            </a:r>
            <a:r>
              <a:rPr lang="en-GB" sz="2400" b="1" dirty="0" smtClean="0">
                <a:solidFill>
                  <a:srgbClr val="FF33CC"/>
                </a:solidFill>
              </a:rPr>
              <a:t>METASTASIS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b="1" dirty="0">
                <a:solidFill>
                  <a:srgbClr val="7030A0"/>
                </a:solidFill>
              </a:rPr>
              <a:t>UNRESPONSIVE</a:t>
            </a:r>
            <a:r>
              <a:rPr lang="en-GB" sz="2400" dirty="0"/>
              <a:t> to cell-cell communications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dirty="0"/>
              <a:t>Loss of adhesion to other cells or tissues- 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LOSS OF CONTACT INHIBITION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dirty="0"/>
              <a:t>Evasion of cell death signals- </a:t>
            </a:r>
            <a:r>
              <a:rPr lang="en-GB" sz="2400" b="1" dirty="0">
                <a:solidFill>
                  <a:srgbClr val="C00000"/>
                </a:solidFill>
              </a:rPr>
              <a:t>IMMORTALIZATION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dirty="0"/>
              <a:t>Induce formation of blood vessels- </a:t>
            </a:r>
            <a:r>
              <a:rPr lang="en-GB" sz="2400" b="1" dirty="0">
                <a:solidFill>
                  <a:srgbClr val="FF0000"/>
                </a:solidFill>
              </a:rPr>
              <a:t>ANGIOGENESIS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GB" sz="2400" b="1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0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278" y="2766218"/>
            <a:ext cx="7886700" cy="1325563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rgbClr val="002060"/>
                </a:solidFill>
              </a:rPr>
              <a:t>Apoptosis: Programmed Cell Death (PCD)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586513"/>
            <a:ext cx="7886700" cy="1590449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2060"/>
                </a:solidFill>
              </a:rPr>
              <a:t>An </a:t>
            </a:r>
            <a:r>
              <a:rPr lang="en-US" altLang="en-US" dirty="0">
                <a:solidFill>
                  <a:srgbClr val="002060"/>
                </a:solidFill>
              </a:rPr>
              <a:t>orderly cellular self destruction pathway</a:t>
            </a:r>
          </a:p>
          <a:p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86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3"/>
          <p:cNvSpPr txBox="1">
            <a:spLocks noChangeArrowheads="1"/>
          </p:cNvSpPr>
          <p:nvPr/>
        </p:nvSpPr>
        <p:spPr bwMode="auto">
          <a:xfrm>
            <a:off x="652440" y="1868488"/>
            <a:ext cx="8067721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latin typeface="+mn-lt"/>
              </a:rPr>
              <a:t>Evolutionarily conserved</a:t>
            </a:r>
          </a:p>
          <a:p>
            <a:pPr algn="ctr" eaLnBrk="1" hangingPunct="1"/>
            <a:endParaRPr lang="en-US" altLang="en-US" sz="2800" dirty="0">
              <a:latin typeface="+mn-lt"/>
            </a:endParaRPr>
          </a:p>
          <a:p>
            <a:pPr algn="ctr" eaLnBrk="1" hangingPunct="1"/>
            <a:r>
              <a:rPr lang="en-US" altLang="en-US" sz="2800" dirty="0">
                <a:latin typeface="+mn-lt"/>
              </a:rPr>
              <a:t>Occurs in all multicellular animals studied (plants too)</a:t>
            </a:r>
          </a:p>
          <a:p>
            <a:pPr algn="ctr" eaLnBrk="1" hangingPunct="1"/>
            <a:endParaRPr lang="en-US" altLang="en-US" sz="2800" dirty="0">
              <a:latin typeface="+mn-lt"/>
            </a:endParaRPr>
          </a:p>
          <a:p>
            <a:pPr algn="ctr" eaLnBrk="1" hangingPunct="1"/>
            <a:r>
              <a:rPr lang="en-US" altLang="en-US" sz="2800" dirty="0">
                <a:latin typeface="+mn-lt"/>
              </a:rPr>
              <a:t>Stages and genes conserved from nematodes (worms)</a:t>
            </a:r>
          </a:p>
          <a:p>
            <a:pPr algn="ctr" eaLnBrk="1" hangingPunct="1"/>
            <a:r>
              <a:rPr lang="en-US" altLang="en-US" sz="2800" dirty="0">
                <a:latin typeface="+mn-lt"/>
              </a:rPr>
              <a:t>and flies to mice and humans</a:t>
            </a:r>
          </a:p>
        </p:txBody>
      </p:sp>
      <p:sp>
        <p:nvSpPr>
          <p:cNvPr id="41987" name="Text Box 2"/>
          <p:cNvSpPr txBox="1">
            <a:spLocks noChangeArrowheads="1"/>
          </p:cNvSpPr>
          <p:nvPr/>
        </p:nvSpPr>
        <p:spPr bwMode="auto">
          <a:xfrm>
            <a:off x="265113" y="188913"/>
            <a:ext cx="8569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200" b="1">
                <a:solidFill>
                  <a:srgbClr val="C00000"/>
                </a:solidFill>
                <a:latin typeface="+mj-lt"/>
              </a:rPr>
              <a:t>Apoptosis / Programmed Cell Death (PCD)</a:t>
            </a:r>
          </a:p>
        </p:txBody>
      </p:sp>
      <p:sp>
        <p:nvSpPr>
          <p:cNvPr id="4" name="Rectangle 3">
            <a:extLst/>
          </p:cNvPr>
          <p:cNvSpPr>
            <a:spLocks noChangeArrowheads="1"/>
          </p:cNvSpPr>
          <p:nvPr/>
        </p:nvSpPr>
        <p:spPr bwMode="auto">
          <a:xfrm>
            <a:off x="215900" y="5057775"/>
            <a:ext cx="864235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buFont typeface="Wingdings" pitchFamily="2" charset="2"/>
              <a:buChar char="q"/>
              <a:defRPr/>
            </a:pPr>
            <a:r>
              <a:rPr lang="en-US" altLang="en-US" sz="2200" dirty="0">
                <a:solidFill>
                  <a:srgbClr val="800000"/>
                </a:solidFill>
              </a:rPr>
              <a:t> In contrast to apoptosis, the animal cells that die accidentally in response to an acute </a:t>
            </a:r>
            <a:r>
              <a:rPr lang="en-US" altLang="en-US" sz="2200" b="1" dirty="0">
                <a:solidFill>
                  <a:srgbClr val="800000"/>
                </a:solidFill>
              </a:rPr>
              <a:t>injury</a:t>
            </a:r>
            <a:r>
              <a:rPr lang="en-US" altLang="en-US" sz="2200" dirty="0">
                <a:solidFill>
                  <a:srgbClr val="800000"/>
                </a:solidFill>
              </a:rPr>
              <a:t> (e.g. trauma or lack of blood supply) or pathogen </a:t>
            </a:r>
            <a:r>
              <a:rPr lang="en-US" altLang="en-US" sz="2200" b="1" dirty="0">
                <a:solidFill>
                  <a:srgbClr val="800000"/>
                </a:solidFill>
              </a:rPr>
              <a:t>infection</a:t>
            </a:r>
            <a:r>
              <a:rPr lang="en-US" altLang="en-US" sz="2200" dirty="0">
                <a:solidFill>
                  <a:srgbClr val="800000"/>
                </a:solidFill>
              </a:rPr>
              <a:t> by a process called cell </a:t>
            </a:r>
            <a:r>
              <a:rPr lang="en-US" altLang="en-US" sz="2200" b="1" u="sng" dirty="0">
                <a:solidFill>
                  <a:srgbClr val="800000"/>
                </a:solidFill>
              </a:rPr>
              <a:t>necrosis</a:t>
            </a:r>
            <a:r>
              <a:rPr lang="en-US" altLang="en-US" sz="2200" dirty="0">
                <a:solidFill>
                  <a:srgbClr val="8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834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8385"/>
            <a:ext cx="7886700" cy="563788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b="1" dirty="0">
                <a:solidFill>
                  <a:srgbClr val="002D86"/>
                </a:solidFill>
              </a:rPr>
              <a:t>Apoptosis / Programmed Cell Death (PCD</a:t>
            </a:r>
            <a:r>
              <a:rPr lang="en-US" altLang="en-US" sz="3200" b="1" dirty="0" smtClean="0">
                <a:solidFill>
                  <a:srgbClr val="002D86"/>
                </a:solidFill>
              </a:rPr>
              <a:t>)</a:t>
            </a:r>
            <a:endParaRPr lang="en-GB" sz="3200" dirty="0">
              <a:solidFill>
                <a:srgbClr val="002D8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313" y="696688"/>
            <a:ext cx="8490858" cy="1148325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1800" dirty="0" smtClean="0">
                <a:solidFill>
                  <a:srgbClr val="E74848"/>
                </a:solidFill>
              </a:rPr>
              <a:t>Apoptosis is an orderly </a:t>
            </a:r>
            <a:r>
              <a:rPr lang="en-US" altLang="en-US" sz="1800" dirty="0">
                <a:solidFill>
                  <a:srgbClr val="E74848"/>
                </a:solidFill>
              </a:rPr>
              <a:t>cellular self </a:t>
            </a:r>
            <a:r>
              <a:rPr lang="en-US" altLang="en-US" sz="1800" dirty="0" smtClean="0">
                <a:solidFill>
                  <a:srgbClr val="E74848"/>
                </a:solidFill>
              </a:rPr>
              <a:t>destruction pathway</a:t>
            </a:r>
            <a:endParaRPr lang="en-US" altLang="en-US" sz="1800" dirty="0">
              <a:solidFill>
                <a:srgbClr val="E74848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1800" dirty="0" smtClean="0"/>
              <a:t>When DNA damage is not </a:t>
            </a:r>
            <a:r>
              <a:rPr lang="en-US" altLang="en-US" sz="1800" dirty="0"/>
              <a:t>immediately repaired, </a:t>
            </a:r>
            <a:r>
              <a:rPr lang="en-US" altLang="en-US" sz="1800" dirty="0" smtClean="0"/>
              <a:t>the cells </a:t>
            </a:r>
            <a:r>
              <a:rPr lang="en-US" altLang="en-US" sz="1800" dirty="0"/>
              <a:t>kill themselves by </a:t>
            </a:r>
            <a:r>
              <a:rPr lang="en-US" altLang="en-US" sz="1800" dirty="0" smtClean="0"/>
              <a:t>apoptosis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1800" dirty="0" smtClean="0"/>
              <a:t>In absence of apoptosis the cell can accumulate cancer-promoting mutation</a:t>
            </a:r>
            <a:endParaRPr lang="en-GB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1538515" y="1903069"/>
            <a:ext cx="5776685" cy="4668750"/>
            <a:chOff x="1538515" y="1830497"/>
            <a:chExt cx="6008915" cy="48564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4629" y="1830497"/>
              <a:ext cx="5892801" cy="4856438"/>
            </a:xfrm>
            <a:prstGeom prst="rect">
              <a:avLst/>
            </a:prstGeom>
          </p:spPr>
        </p:pic>
        <p:sp>
          <p:nvSpPr>
            <p:cNvPr id="7" name="Isosceles Triangle 6"/>
            <p:cNvSpPr/>
            <p:nvPr/>
          </p:nvSpPr>
          <p:spPr>
            <a:xfrm>
              <a:off x="1538515" y="4528458"/>
              <a:ext cx="1233713" cy="1161143"/>
            </a:xfrm>
            <a:prstGeom prst="triangle">
              <a:avLst>
                <a:gd name="adj" fmla="val 4077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Lightning Bolt 8"/>
          <p:cNvSpPr/>
          <p:nvPr/>
        </p:nvSpPr>
        <p:spPr>
          <a:xfrm>
            <a:off x="1306285" y="2830287"/>
            <a:ext cx="537028" cy="406400"/>
          </a:xfrm>
          <a:prstGeom prst="lightningBolt">
            <a:avLst/>
          </a:prstGeom>
          <a:solidFill>
            <a:srgbClr val="FF5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3251" y="2373099"/>
            <a:ext cx="1729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Death signal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(Intrinsic or extrinsic)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956" y="5035737"/>
            <a:ext cx="2001587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Apoptosis is an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essential and critically important part for organism’s growth and development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26514" y="5035737"/>
            <a:ext cx="1924804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Apoptosis eliminates unwanted cells during organ formation / early development</a:t>
            </a:r>
          </a:p>
        </p:txBody>
      </p:sp>
    </p:spTree>
    <p:extLst>
      <p:ext uri="{BB962C8B-B14F-4D97-AF65-F5344CB8AC3E}">
        <p14:creationId xmlns:p14="http://schemas.microsoft.com/office/powerpoint/2010/main" val="151451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747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 err="1" smtClean="0"/>
              <a:t>Caspase</a:t>
            </a:r>
            <a:r>
              <a:rPr lang="en-IN" sz="3200" b="1" dirty="0" smtClean="0"/>
              <a:t>: mediator of apoptosis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400" dirty="0" smtClean="0">
                <a:cs typeface="Arial" pitchFamily="34" charset="0"/>
              </a:rPr>
              <a:t>These are </a:t>
            </a:r>
            <a:r>
              <a:rPr lang="en-IN" sz="2400" b="1" dirty="0">
                <a:cs typeface="Arial" pitchFamily="34" charset="0"/>
              </a:rPr>
              <a:t>c</a:t>
            </a:r>
            <a:r>
              <a:rPr lang="en-IN" sz="2400" dirty="0">
                <a:cs typeface="Arial" pitchFamily="34" charset="0"/>
              </a:rPr>
              <a:t>ysteine-</a:t>
            </a:r>
            <a:r>
              <a:rPr lang="en-IN" sz="2400" b="1" dirty="0">
                <a:cs typeface="Arial" pitchFamily="34" charset="0"/>
              </a:rPr>
              <a:t>asp</a:t>
            </a:r>
            <a:r>
              <a:rPr lang="en-IN" sz="2400" dirty="0">
                <a:cs typeface="Arial" pitchFamily="34" charset="0"/>
              </a:rPr>
              <a:t>artic </a:t>
            </a:r>
            <a:r>
              <a:rPr lang="en-IN" sz="2400" dirty="0" smtClean="0">
                <a:cs typeface="Arial" pitchFamily="34" charset="0"/>
              </a:rPr>
              <a:t>prote</a:t>
            </a:r>
            <a:r>
              <a:rPr lang="en-IN" sz="2400" b="1" dirty="0" smtClean="0">
                <a:cs typeface="Arial" pitchFamily="34" charset="0"/>
              </a:rPr>
              <a:t>ases.</a:t>
            </a:r>
          </a:p>
          <a:p>
            <a:pPr defTabSz="3878263">
              <a:lnSpc>
                <a:spcPct val="100000"/>
              </a:lnSpc>
            </a:pPr>
            <a:r>
              <a:rPr lang="en-US" sz="2400" dirty="0">
                <a:solidFill>
                  <a:srgbClr val="0070C0"/>
                </a:solidFill>
                <a:cs typeface="Arial" pitchFamily="34" charset="0"/>
              </a:rPr>
              <a:t>Cysteine in the enzyme  active </a:t>
            </a:r>
            <a:r>
              <a:rPr lang="en-US" sz="2400" dirty="0" smtClean="0">
                <a:solidFill>
                  <a:srgbClr val="0070C0"/>
                </a:solidFill>
                <a:cs typeface="Arial" pitchFamily="34" charset="0"/>
              </a:rPr>
              <a:t>site</a:t>
            </a:r>
            <a:r>
              <a:rPr lang="en-US" sz="2400" dirty="0">
                <a:cs typeface="Arial" pitchFamily="34" charset="0"/>
              </a:rPr>
              <a:t> </a:t>
            </a:r>
            <a:r>
              <a:rPr lang="en-US" sz="2400" dirty="0" err="1">
                <a:cs typeface="Arial" pitchFamily="34" charset="0"/>
              </a:rPr>
              <a:t>nucleophilically</a:t>
            </a:r>
            <a:r>
              <a:rPr lang="en-US" sz="2400" dirty="0">
                <a:cs typeface="Arial" pitchFamily="34" charset="0"/>
              </a:rPr>
              <a:t> </a:t>
            </a:r>
            <a:r>
              <a:rPr lang="en-US" sz="2400" dirty="0" smtClean="0">
                <a:cs typeface="Arial" pitchFamily="34" charset="0"/>
              </a:rPr>
              <a:t> attacks </a:t>
            </a:r>
            <a:r>
              <a:rPr lang="en-US" sz="2400" dirty="0">
                <a:cs typeface="Arial" pitchFamily="34" charset="0"/>
              </a:rPr>
              <a:t>and </a:t>
            </a:r>
            <a:r>
              <a:rPr lang="en-US" sz="2400" dirty="0">
                <a:solidFill>
                  <a:srgbClr val="FF3399"/>
                </a:solidFill>
                <a:cs typeface="Arial" pitchFamily="34" charset="0"/>
              </a:rPr>
              <a:t>cleaves a target protein only after an </a:t>
            </a:r>
            <a:r>
              <a:rPr lang="en-US" sz="2400" dirty="0" smtClean="0">
                <a:solidFill>
                  <a:srgbClr val="FF3399"/>
                </a:solidFill>
                <a:cs typeface="Arial" pitchFamily="34" charset="0"/>
              </a:rPr>
              <a:t>aspartic </a:t>
            </a:r>
            <a:r>
              <a:rPr lang="en-US" sz="2400" dirty="0">
                <a:solidFill>
                  <a:srgbClr val="FF3399"/>
                </a:solidFill>
                <a:cs typeface="Arial" pitchFamily="34" charset="0"/>
              </a:rPr>
              <a:t>acid </a:t>
            </a:r>
            <a:r>
              <a:rPr lang="en-US" sz="2400" dirty="0" smtClean="0">
                <a:solidFill>
                  <a:srgbClr val="FF3399"/>
                </a:solidFill>
                <a:cs typeface="Arial" pitchFamily="34" charset="0"/>
              </a:rPr>
              <a:t>residue</a:t>
            </a:r>
            <a:r>
              <a:rPr lang="en-US" sz="2400" dirty="0" smtClean="0">
                <a:cs typeface="Arial" pitchFamily="34" charset="0"/>
              </a:rPr>
              <a:t>.</a:t>
            </a:r>
          </a:p>
          <a:p>
            <a:pPr defTabSz="3878263">
              <a:lnSpc>
                <a:spcPct val="100000"/>
              </a:lnSpc>
            </a:pPr>
            <a:r>
              <a:rPr lang="en-US" sz="2400" dirty="0" err="1">
                <a:cs typeface="Arial" pitchFamily="34" charset="0"/>
              </a:rPr>
              <a:t>Caspases</a:t>
            </a:r>
            <a:r>
              <a:rPr lang="en-US" sz="2400" dirty="0">
                <a:cs typeface="Arial" pitchFamily="34" charset="0"/>
              </a:rPr>
              <a:t> are </a:t>
            </a:r>
            <a:r>
              <a:rPr lang="en-US" sz="2400" dirty="0" smtClean="0">
                <a:cs typeface="Arial" pitchFamily="34" charset="0"/>
              </a:rPr>
              <a:t>synthesized </a:t>
            </a:r>
            <a:r>
              <a:rPr lang="en-US" sz="2400" dirty="0">
                <a:cs typeface="Arial" pitchFamily="34" charset="0"/>
              </a:rPr>
              <a:t>as inactive </a:t>
            </a:r>
            <a:r>
              <a:rPr lang="en-US" sz="2400" dirty="0" smtClean="0">
                <a:cs typeface="Arial" pitchFamily="34" charset="0"/>
              </a:rPr>
              <a:t>pro-</a:t>
            </a:r>
            <a:r>
              <a:rPr lang="en-US" sz="2400" dirty="0" err="1" smtClean="0">
                <a:cs typeface="Arial" pitchFamily="34" charset="0"/>
              </a:rPr>
              <a:t>caspases</a:t>
            </a:r>
            <a:r>
              <a:rPr lang="en-US" sz="2400" dirty="0" smtClean="0">
                <a:cs typeface="Arial" pitchFamily="34" charset="0"/>
              </a:rPr>
              <a:t> and activated </a:t>
            </a:r>
            <a:r>
              <a:rPr lang="en-US" sz="2400" dirty="0">
                <a:cs typeface="Arial" pitchFamily="34" charset="0"/>
              </a:rPr>
              <a:t>following </a:t>
            </a:r>
            <a:r>
              <a:rPr lang="en-US" sz="2400" dirty="0" smtClean="0">
                <a:cs typeface="Arial" pitchFamily="34" charset="0"/>
              </a:rPr>
              <a:t>an </a:t>
            </a:r>
            <a:r>
              <a:rPr lang="en-US" sz="2400" dirty="0">
                <a:cs typeface="Arial" pitchFamily="34" charset="0"/>
              </a:rPr>
              <a:t>appropriate </a:t>
            </a:r>
            <a:r>
              <a:rPr lang="en-US" sz="2400" dirty="0" smtClean="0">
                <a:cs typeface="Arial" pitchFamily="34" charset="0"/>
              </a:rPr>
              <a:t>stimulus.</a:t>
            </a:r>
          </a:p>
          <a:p>
            <a:pPr defTabSz="3878263">
              <a:lnSpc>
                <a:spcPct val="100000"/>
              </a:lnSpc>
            </a:pPr>
            <a:r>
              <a:rPr lang="en-US" sz="2400" b="1" dirty="0">
                <a:cs typeface="Arial" pitchFamily="34" charset="0"/>
              </a:rPr>
              <a:t>Initiator </a:t>
            </a:r>
            <a:r>
              <a:rPr lang="en-US" sz="2400" b="1" dirty="0" err="1">
                <a:cs typeface="Arial" pitchFamily="34" charset="0"/>
              </a:rPr>
              <a:t>caspases</a:t>
            </a:r>
            <a:r>
              <a:rPr lang="en-US" sz="2400" b="1" dirty="0">
                <a:cs typeface="Arial" pitchFamily="34" charset="0"/>
              </a:rPr>
              <a:t> </a:t>
            </a:r>
            <a:r>
              <a:rPr lang="en-US" sz="2400" dirty="0" smtClean="0">
                <a:cs typeface="Arial" pitchFamily="34" charset="0"/>
              </a:rPr>
              <a:t>activated auto-</a:t>
            </a:r>
            <a:r>
              <a:rPr lang="en-US" sz="2400" dirty="0" err="1" smtClean="0">
                <a:cs typeface="Arial" pitchFamily="34" charset="0"/>
              </a:rPr>
              <a:t>proteolytically</a:t>
            </a:r>
            <a:r>
              <a:rPr lang="en-US" sz="2400" dirty="0" smtClean="0">
                <a:cs typeface="Arial" pitchFamily="34" charset="0"/>
              </a:rPr>
              <a:t>.</a:t>
            </a:r>
          </a:p>
          <a:p>
            <a:pPr defTabSz="3878263">
              <a:lnSpc>
                <a:spcPct val="100000"/>
              </a:lnSpc>
            </a:pPr>
            <a:r>
              <a:rPr lang="en-US" sz="2400" b="1" dirty="0" smtClean="0">
                <a:cs typeface="Arial" pitchFamily="34" charset="0"/>
              </a:rPr>
              <a:t>Executive </a:t>
            </a:r>
            <a:r>
              <a:rPr lang="en-US" sz="2400" b="1" dirty="0">
                <a:cs typeface="Arial" pitchFamily="34" charset="0"/>
              </a:rPr>
              <a:t>caspases </a:t>
            </a:r>
            <a:r>
              <a:rPr lang="en-US" sz="2400" dirty="0">
                <a:cs typeface="Arial" pitchFamily="34" charset="0"/>
              </a:rPr>
              <a:t>are </a:t>
            </a:r>
            <a:r>
              <a:rPr lang="en-US" sz="2400" dirty="0" smtClean="0">
                <a:cs typeface="Arial" pitchFamily="34" charset="0"/>
              </a:rPr>
              <a:t>activated </a:t>
            </a:r>
            <a:r>
              <a:rPr lang="en-US" sz="2400" dirty="0">
                <a:cs typeface="Arial" pitchFamily="34" charset="0"/>
              </a:rPr>
              <a:t>by initiator </a:t>
            </a:r>
            <a:r>
              <a:rPr lang="en-US" sz="2400" dirty="0" smtClean="0">
                <a:cs typeface="Arial" pitchFamily="34" charset="0"/>
              </a:rPr>
              <a:t>caspases</a:t>
            </a:r>
            <a:endParaRPr lang="en-IN" sz="2400" dirty="0">
              <a:cs typeface="Arial" pitchFamily="34" charset="0"/>
            </a:endParaRPr>
          </a:p>
          <a:p>
            <a:pPr defTabSz="3878263">
              <a:lnSpc>
                <a:spcPct val="100000"/>
              </a:lnSpc>
            </a:pPr>
            <a:r>
              <a:rPr lang="en-IN" sz="2400" dirty="0" smtClean="0">
                <a:cs typeface="Arial" pitchFamily="34" charset="0"/>
              </a:rPr>
              <a:t>There are 12 caspases reported in human.</a:t>
            </a:r>
            <a:endParaRPr lang="en-IN" sz="2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76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395288" y="260350"/>
            <a:ext cx="838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800" b="1">
                <a:solidFill>
                  <a:srgbClr val="3333FF"/>
                </a:solidFill>
              </a:rPr>
              <a:t>Two classical pathways of apoptosis</a:t>
            </a:r>
          </a:p>
        </p:txBody>
      </p:sp>
      <p:sp>
        <p:nvSpPr>
          <p:cNvPr id="45059" name="TextBox 1"/>
          <p:cNvSpPr txBox="1">
            <a:spLocks noChangeArrowheads="1"/>
          </p:cNvSpPr>
          <p:nvPr/>
        </p:nvSpPr>
        <p:spPr bwMode="auto">
          <a:xfrm>
            <a:off x="4859338" y="5872115"/>
            <a:ext cx="1905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IN" sz="1400" b="1" dirty="0">
                <a:solidFill>
                  <a:srgbClr val="FF0000"/>
                </a:solidFill>
              </a:rPr>
              <a:t>Executive </a:t>
            </a:r>
            <a:r>
              <a:rPr lang="en-IN" sz="1400" b="1" dirty="0" err="1">
                <a:solidFill>
                  <a:srgbClr val="FF0000"/>
                </a:solidFill>
              </a:rPr>
              <a:t>Caspases</a:t>
            </a:r>
            <a:endParaRPr lang="en-IN" sz="1400" b="1" dirty="0">
              <a:solidFill>
                <a:srgbClr val="FF0000"/>
              </a:solidFill>
            </a:endParaRPr>
          </a:p>
          <a:p>
            <a:r>
              <a:rPr lang="en-IN" sz="1400" b="1" dirty="0" err="1">
                <a:solidFill>
                  <a:srgbClr val="FF0000"/>
                </a:solidFill>
              </a:rPr>
              <a:t>Caspase</a:t>
            </a:r>
            <a:r>
              <a:rPr lang="en-IN" sz="1400" b="1" dirty="0">
                <a:solidFill>
                  <a:srgbClr val="FF0000"/>
                </a:solidFill>
              </a:rPr>
              <a:t> </a:t>
            </a:r>
            <a:r>
              <a:rPr lang="en-IN" sz="1400" b="1" dirty="0" smtClean="0">
                <a:solidFill>
                  <a:srgbClr val="FF0000"/>
                </a:solidFill>
              </a:rPr>
              <a:t>3</a:t>
            </a:r>
            <a:endParaRPr lang="en-IN" sz="1400" b="1" dirty="0">
              <a:solidFill>
                <a:srgbClr val="FF0000"/>
              </a:solidFill>
            </a:endParaRPr>
          </a:p>
        </p:txBody>
      </p:sp>
      <p:sp>
        <p:nvSpPr>
          <p:cNvPr id="45060" name="TextBox 2"/>
          <p:cNvSpPr txBox="1">
            <a:spLocks noChangeArrowheads="1"/>
          </p:cNvSpPr>
          <p:nvPr/>
        </p:nvSpPr>
        <p:spPr bwMode="auto">
          <a:xfrm>
            <a:off x="2011144" y="5935006"/>
            <a:ext cx="17256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IN" sz="1400" b="1">
                <a:solidFill>
                  <a:srgbClr val="0070C0"/>
                </a:solidFill>
              </a:rPr>
              <a:t>Initiator Caspases</a:t>
            </a:r>
          </a:p>
          <a:p>
            <a:r>
              <a:rPr lang="en-IN" sz="1400" b="1">
                <a:solidFill>
                  <a:srgbClr val="0070C0"/>
                </a:solidFill>
              </a:rPr>
              <a:t>Caspases 8, 9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373" y="990380"/>
            <a:ext cx="5741119" cy="4758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531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152400" y="981075"/>
            <a:ext cx="8839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en-US" sz="2400">
                <a:solidFill>
                  <a:srgbClr val="0000FF"/>
                </a:solidFill>
                <a:latin typeface="+mn-lt"/>
              </a:rPr>
              <a:t> PCD/ Apoptosis </a:t>
            </a:r>
            <a:r>
              <a:rPr lang="en-US" altLang="en-US" sz="2400" u="sng">
                <a:solidFill>
                  <a:srgbClr val="0000FF"/>
                </a:solidFill>
                <a:latin typeface="+mn-lt"/>
              </a:rPr>
              <a:t>eliminates unwanted cells</a:t>
            </a:r>
            <a:r>
              <a:rPr lang="en-US" altLang="en-US" sz="2400">
                <a:solidFill>
                  <a:srgbClr val="0000FF"/>
                </a:solidFill>
                <a:latin typeface="+mn-lt"/>
              </a:rPr>
              <a:t> </a:t>
            </a:r>
            <a:r>
              <a:rPr lang="en-US" altLang="en-US" sz="2400">
                <a:latin typeface="+mn-lt"/>
              </a:rPr>
              <a:t>during organ formation / early development. 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179388" y="112713"/>
            <a:ext cx="8839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200" b="1">
                <a:solidFill>
                  <a:srgbClr val="990000"/>
                </a:solidFill>
                <a:latin typeface="+mj-lt"/>
              </a:rPr>
              <a:t>Necessities or Functions of PCD / Apoptosis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12938"/>
            <a:ext cx="3503613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838325"/>
            <a:ext cx="4800600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Text Box 7"/>
          <p:cNvSpPr txBox="1">
            <a:spLocks noChangeArrowheads="1"/>
          </p:cNvSpPr>
          <p:nvPr/>
        </p:nvSpPr>
        <p:spPr bwMode="auto">
          <a:xfrm>
            <a:off x="107950" y="3429000"/>
            <a:ext cx="3706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>
                <a:solidFill>
                  <a:srgbClr val="C40091"/>
                </a:solidFill>
                <a:latin typeface="+mn-lt"/>
              </a:rPr>
              <a:t>Digits formation in mouse paw during embryonic development</a:t>
            </a:r>
          </a:p>
        </p:txBody>
      </p:sp>
      <p:sp>
        <p:nvSpPr>
          <p:cNvPr id="46087" name="Text Box 8"/>
          <p:cNvSpPr txBox="1">
            <a:spLocks noChangeArrowheads="1"/>
          </p:cNvSpPr>
          <p:nvPr/>
        </p:nvSpPr>
        <p:spPr bwMode="auto">
          <a:xfrm>
            <a:off x="5105400" y="3413125"/>
            <a:ext cx="3352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>
                <a:solidFill>
                  <a:srgbClr val="C40091"/>
                </a:solidFill>
                <a:latin typeface="+mn-lt"/>
              </a:rPr>
              <a:t>Removal of tail as tadpole changes into a frog</a:t>
            </a:r>
          </a:p>
        </p:txBody>
      </p:sp>
      <p:sp>
        <p:nvSpPr>
          <p:cNvPr id="36872" name="Text Box 9"/>
          <p:cNvSpPr txBox="1">
            <a:spLocks noChangeArrowheads="1"/>
          </p:cNvSpPr>
          <p:nvPr/>
        </p:nvSpPr>
        <p:spPr bwMode="auto">
          <a:xfrm>
            <a:off x="71438" y="4292600"/>
            <a:ext cx="8964612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en-US" sz="2400">
                <a:latin typeface="+mn-lt"/>
              </a:rPr>
              <a:t> Whenever there are damages</a:t>
            </a:r>
            <a:r>
              <a:rPr lang="en-US" altLang="en-US" sz="2400">
                <a:solidFill>
                  <a:srgbClr val="0000FF"/>
                </a:solidFill>
                <a:latin typeface="+mn-lt"/>
              </a:rPr>
              <a:t> </a:t>
            </a:r>
            <a:r>
              <a:rPr lang="en-US" altLang="en-US" sz="2400">
                <a:latin typeface="+mn-lt"/>
              </a:rPr>
              <a:t>in cell organelles, these are recognized very fast and repaired. </a:t>
            </a:r>
            <a:r>
              <a:rPr lang="en-US" altLang="en-US" sz="2400">
                <a:solidFill>
                  <a:srgbClr val="0033CC"/>
                </a:solidFill>
                <a:latin typeface="+mn-lt"/>
              </a:rPr>
              <a:t>If the damage is not repairable, the cells undergo apoptosis</a:t>
            </a:r>
            <a:r>
              <a:rPr lang="en-US" altLang="en-US" sz="2400">
                <a:latin typeface="+mn-lt"/>
              </a:rPr>
              <a:t>. E.g. </a:t>
            </a:r>
            <a:r>
              <a:rPr lang="en-US" altLang="en-US" sz="2400">
                <a:solidFill>
                  <a:srgbClr val="0000FF"/>
                </a:solidFill>
                <a:latin typeface="+mn-lt"/>
              </a:rPr>
              <a:t>DNA damage</a:t>
            </a:r>
            <a:r>
              <a:rPr lang="en-US" altLang="en-US" sz="2400">
                <a:latin typeface="+mn-lt"/>
              </a:rPr>
              <a:t> by various means, if not immediately repaired, it may lead to </a:t>
            </a:r>
            <a:r>
              <a:rPr lang="en-US" altLang="en-US" sz="2400">
                <a:solidFill>
                  <a:srgbClr val="0000FF"/>
                </a:solidFill>
                <a:latin typeface="+mn-lt"/>
              </a:rPr>
              <a:t>cancer-promoting mutation</a:t>
            </a:r>
            <a:r>
              <a:rPr lang="en-US" altLang="en-US" sz="2400">
                <a:latin typeface="+mn-lt"/>
              </a:rPr>
              <a:t>. These </a:t>
            </a:r>
            <a:r>
              <a:rPr lang="en-US" altLang="en-US" sz="2400" u="sng">
                <a:solidFill>
                  <a:srgbClr val="0000FF"/>
                </a:solidFill>
                <a:latin typeface="+mn-lt"/>
              </a:rPr>
              <a:t>defective cells kill themselves by apoptosis</a:t>
            </a:r>
            <a:endParaRPr lang="en-US" alt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507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D89A1-7D23-48E6-939A-8002CE8D1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8043"/>
            <a:ext cx="7886700" cy="642264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Reading and references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9CDB1-A945-4487-ADC8-CBA52262C0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68" y="1105362"/>
            <a:ext cx="2629213" cy="3600000"/>
          </a:xfrm>
          <a:prstGeom prst="roundRect">
            <a:avLst>
              <a:gd name="adj" fmla="val 163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2CCC50-B26F-4424-A853-130E2633754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14636" y="1107470"/>
            <a:ext cx="3051801" cy="3618000"/>
          </a:xfrm>
          <a:prstGeom prst="roundRect">
            <a:avLst>
              <a:gd name="adj" fmla="val 160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4855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08" y="944590"/>
            <a:ext cx="5407025" cy="573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ext Box 5">
            <a:extLst>
              <a:ext uri="{FF2B5EF4-FFF2-40B4-BE49-F238E27FC236}">
                <a16:creationId xmlns:a16="http://schemas.microsoft.com/office/drawing/2014/main" id="{1646D91B-7FA7-4868-8808-BD3192390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4673" y="1564846"/>
            <a:ext cx="3387777" cy="449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The eukaryotic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cell cycle control system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has </a:t>
            </a:r>
            <a:r>
              <a:rPr kumimoji="0" lang="en-US" alt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three major checkpoints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as surveillance mechanism for cell cycle progression or transitions :</a:t>
            </a:r>
          </a:p>
          <a:p>
            <a:pPr marL="627063" marR="0" lvl="0" indent="-354013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40091"/>
                </a:solidFill>
                <a:effectLst/>
                <a:uLnTx/>
                <a:uFillTx/>
                <a:ea typeface="+mn-ea"/>
                <a:cs typeface="+mn-cs"/>
              </a:rPr>
              <a:t>Start or restriction </a:t>
            </a:r>
            <a:r>
              <a:rPr kumimoji="0" lang="en-US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40091"/>
                </a:solidFill>
                <a:effectLst/>
                <a:uLnTx/>
                <a:uFillTx/>
                <a:ea typeface="+mn-ea"/>
                <a:cs typeface="+mn-cs"/>
              </a:rPr>
              <a:t>point (between G1 and S)</a:t>
            </a: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C4009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627063" marR="0" lvl="0" indent="-354013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G2/M checkpoint</a:t>
            </a:r>
          </a:p>
          <a:p>
            <a:pPr marL="627063" marR="0" lvl="0" indent="-354013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+mn-ea"/>
                <a:cs typeface="+mn-cs"/>
              </a:rPr>
              <a:t>Metaphase/anaphase transition</a:t>
            </a:r>
          </a:p>
        </p:txBody>
      </p:sp>
      <p:sp>
        <p:nvSpPr>
          <p:cNvPr id="35844" name="Text Box 7"/>
          <p:cNvSpPr txBox="1">
            <a:spLocks noChangeArrowheads="1"/>
          </p:cNvSpPr>
          <p:nvPr/>
        </p:nvSpPr>
        <p:spPr bwMode="auto">
          <a:xfrm>
            <a:off x="593725" y="204410"/>
            <a:ext cx="79565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Cell cycle control </a:t>
            </a:r>
            <a:r>
              <a:rPr kumimoji="0" lang="en-US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system</a:t>
            </a:r>
            <a:endParaRPr kumimoji="0" lang="en-US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68239" y="862702"/>
            <a:ext cx="2535374" cy="276999"/>
          </a:xfrm>
          <a:prstGeom prst="rect">
            <a:avLst/>
          </a:prstGeom>
          <a:solidFill>
            <a:srgbClr val="B0DFC1"/>
          </a:solidFill>
        </p:spPr>
        <p:txBody>
          <a:bodyPr wrap="none" rtlCol="0">
            <a:spAutoFit/>
          </a:bodyPr>
          <a:lstStyle/>
          <a:p>
            <a:r>
              <a:rPr lang="en-GB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Are there DNA replication errors</a:t>
            </a: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64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" r="2500"/>
          <a:stretch/>
        </p:blipFill>
        <p:spPr bwMode="auto">
          <a:xfrm>
            <a:off x="125412" y="1009650"/>
            <a:ext cx="4446587" cy="5775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 Box 6"/>
          <p:cNvSpPr txBox="1">
            <a:spLocks noChangeArrowheads="1"/>
          </p:cNvSpPr>
          <p:nvPr/>
        </p:nvSpPr>
        <p:spPr bwMode="auto">
          <a:xfrm>
            <a:off x="611188" y="333375"/>
            <a:ext cx="7632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/>
          </a:p>
        </p:txBody>
      </p:sp>
      <p:sp>
        <p:nvSpPr>
          <p:cNvPr id="29700" name="Text Box 9"/>
          <p:cNvSpPr txBox="1">
            <a:spLocks noChangeArrowheads="1"/>
          </p:cNvSpPr>
          <p:nvPr/>
        </p:nvSpPr>
        <p:spPr bwMode="auto">
          <a:xfrm>
            <a:off x="125413" y="-6350"/>
            <a:ext cx="88931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000" b="1" dirty="0">
                <a:solidFill>
                  <a:srgbClr val="7030A0"/>
                </a:solidFill>
                <a:latin typeface="+mj-lt"/>
              </a:rPr>
              <a:t>Cyclins &amp; cyclin-dependent kinases (</a:t>
            </a:r>
            <a:r>
              <a:rPr lang="en-US" altLang="en-US" sz="3000" b="1" dirty="0" err="1">
                <a:solidFill>
                  <a:srgbClr val="7030A0"/>
                </a:solidFill>
                <a:latin typeface="+mj-lt"/>
              </a:rPr>
              <a:t>Cdks</a:t>
            </a:r>
            <a:r>
              <a:rPr lang="en-US" altLang="en-US" sz="3000" b="1" dirty="0">
                <a:solidFill>
                  <a:srgbClr val="7030A0"/>
                </a:solidFill>
                <a:latin typeface="+mj-lt"/>
              </a:rPr>
              <a:t>): central components of the cell cycle control system</a:t>
            </a:r>
          </a:p>
        </p:txBody>
      </p:sp>
      <p:sp>
        <p:nvSpPr>
          <p:cNvPr id="29701" name="Text Box 10"/>
          <p:cNvSpPr txBox="1">
            <a:spLocks noChangeArrowheads="1"/>
          </p:cNvSpPr>
          <p:nvPr/>
        </p:nvSpPr>
        <p:spPr bwMode="auto">
          <a:xfrm>
            <a:off x="4572000" y="1282700"/>
            <a:ext cx="4464050" cy="493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 algn="just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D00E1E"/>
                </a:solidFill>
                <a:latin typeface="+mn-lt"/>
              </a:rPr>
              <a:t>Central component of cell cycle control system are </a:t>
            </a:r>
            <a:r>
              <a:rPr lang="en-US" altLang="en-US" sz="2000" b="1" dirty="0">
                <a:solidFill>
                  <a:srgbClr val="D00E1E"/>
                </a:solidFill>
                <a:latin typeface="+mn-lt"/>
              </a:rPr>
              <a:t>cyclin-dependent kinases (</a:t>
            </a:r>
            <a:r>
              <a:rPr lang="en-US" altLang="en-US" sz="2000" b="1" dirty="0" err="1">
                <a:solidFill>
                  <a:srgbClr val="D00E1E"/>
                </a:solidFill>
                <a:latin typeface="+mn-lt"/>
              </a:rPr>
              <a:t>Cdks</a:t>
            </a:r>
            <a:r>
              <a:rPr lang="en-US" altLang="en-US" sz="2000" b="1" dirty="0">
                <a:solidFill>
                  <a:srgbClr val="D00E1E"/>
                </a:solidFill>
                <a:latin typeface="+mn-lt"/>
              </a:rPr>
              <a:t>)</a:t>
            </a:r>
            <a:r>
              <a:rPr lang="en-US" altLang="en-US" sz="2000" dirty="0">
                <a:solidFill>
                  <a:srgbClr val="D00E1E"/>
                </a:solidFill>
                <a:latin typeface="+mn-lt"/>
              </a:rPr>
              <a:t>. </a:t>
            </a:r>
            <a:r>
              <a:rPr lang="en-US" altLang="en-US" sz="2000" u="sng" dirty="0">
                <a:solidFill>
                  <a:srgbClr val="D00E1E"/>
                </a:solidFill>
                <a:latin typeface="+mn-lt"/>
              </a:rPr>
              <a:t>Their activities rise and fall </a:t>
            </a:r>
            <a:r>
              <a:rPr lang="en-US" altLang="en-US" sz="2000" dirty="0">
                <a:solidFill>
                  <a:srgbClr val="D00E1E"/>
                </a:solidFill>
                <a:latin typeface="+mn-lt"/>
              </a:rPr>
              <a:t>as the cell progresses through its cycle. </a:t>
            </a:r>
            <a:endParaRPr lang="en-US" altLang="en-US" sz="2000" dirty="0" smtClean="0">
              <a:solidFill>
                <a:srgbClr val="D00E1E"/>
              </a:solidFill>
              <a:latin typeface="+mn-lt"/>
            </a:endParaRPr>
          </a:p>
          <a:p>
            <a:pPr marL="342900" indent="-342900" algn="just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D00E1E"/>
                </a:solidFill>
                <a:latin typeface="+mn-lt"/>
              </a:rPr>
              <a:t>This </a:t>
            </a:r>
            <a:r>
              <a:rPr lang="en-US" altLang="en-US" sz="2000" dirty="0">
                <a:solidFill>
                  <a:srgbClr val="D00E1E"/>
                </a:solidFill>
                <a:latin typeface="+mn-lt"/>
              </a:rPr>
              <a:t>leads to cyclical changes in the phosphorylation of proteins that </a:t>
            </a:r>
            <a:r>
              <a:rPr lang="en-US" altLang="en-US" sz="2000" dirty="0" smtClean="0">
                <a:solidFill>
                  <a:srgbClr val="D00E1E"/>
                </a:solidFill>
                <a:latin typeface="+mn-lt"/>
              </a:rPr>
              <a:t>control </a:t>
            </a:r>
            <a:r>
              <a:rPr lang="en-US" altLang="en-US" sz="2000" dirty="0">
                <a:solidFill>
                  <a:srgbClr val="D00E1E"/>
                </a:solidFill>
                <a:latin typeface="+mn-lt"/>
              </a:rPr>
              <a:t>major cell cycle events.</a:t>
            </a:r>
          </a:p>
          <a:p>
            <a:pPr marL="342900" indent="-342900" algn="just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 err="1">
                <a:solidFill>
                  <a:srgbClr val="628725"/>
                </a:solidFill>
                <a:latin typeface="+mn-lt"/>
              </a:rPr>
              <a:t>Cdk</a:t>
            </a:r>
            <a:r>
              <a:rPr lang="en-US" altLang="en-US" sz="2000" dirty="0">
                <a:solidFill>
                  <a:srgbClr val="628725"/>
                </a:solidFill>
                <a:latin typeface="+mn-lt"/>
              </a:rPr>
              <a:t> activity is primarily controlled by </a:t>
            </a:r>
            <a:r>
              <a:rPr lang="en-US" altLang="en-US" sz="2000" b="1" dirty="0">
                <a:solidFill>
                  <a:srgbClr val="628725"/>
                </a:solidFill>
                <a:latin typeface="+mn-lt"/>
              </a:rPr>
              <a:t>Cyclin</a:t>
            </a:r>
            <a:r>
              <a:rPr lang="en-US" altLang="en-US" sz="2000" dirty="0">
                <a:solidFill>
                  <a:srgbClr val="628725"/>
                </a:solidFill>
                <a:latin typeface="+mn-lt"/>
              </a:rPr>
              <a:t> proteins. </a:t>
            </a:r>
            <a:r>
              <a:rPr lang="en-US" altLang="en-US" sz="2000" dirty="0" err="1">
                <a:solidFill>
                  <a:srgbClr val="628725"/>
                </a:solidFill>
                <a:latin typeface="+mn-lt"/>
              </a:rPr>
              <a:t>Cdks</a:t>
            </a:r>
            <a:r>
              <a:rPr lang="en-US" altLang="en-US" sz="2000" dirty="0">
                <a:solidFill>
                  <a:srgbClr val="628725"/>
                </a:solidFill>
                <a:latin typeface="+mn-lt"/>
              </a:rPr>
              <a:t> are active only when they tightly bind </a:t>
            </a:r>
            <a:r>
              <a:rPr lang="en-US" altLang="en-US" sz="2000" dirty="0" smtClean="0">
                <a:solidFill>
                  <a:srgbClr val="628725"/>
                </a:solidFill>
                <a:latin typeface="+mn-lt"/>
              </a:rPr>
              <a:t>Cyclin</a:t>
            </a:r>
            <a:r>
              <a:rPr lang="en-US" altLang="en-US" sz="2000" dirty="0">
                <a:solidFill>
                  <a:srgbClr val="628725"/>
                </a:solidFill>
                <a:latin typeface="+mn-lt"/>
              </a:rPr>
              <a:t>.</a:t>
            </a:r>
          </a:p>
          <a:p>
            <a:pPr marL="342900" indent="-342900" algn="just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628725"/>
                </a:solidFill>
                <a:latin typeface="+mn-lt"/>
              </a:rPr>
              <a:t>The </a:t>
            </a:r>
            <a:r>
              <a:rPr lang="en-US" altLang="en-US" sz="2000" u="sng" dirty="0">
                <a:solidFill>
                  <a:srgbClr val="628725"/>
                </a:solidFill>
                <a:latin typeface="+mn-lt"/>
              </a:rPr>
              <a:t>levels of cyclin proteins periodically rise and fall</a:t>
            </a:r>
            <a:r>
              <a:rPr lang="en-US" altLang="en-US" sz="2000" dirty="0">
                <a:solidFill>
                  <a:srgbClr val="628725"/>
                </a:solidFill>
                <a:latin typeface="+mn-lt"/>
              </a:rPr>
              <a:t> which result in periodic activation and deactivation of the </a:t>
            </a:r>
            <a:r>
              <a:rPr lang="en-US" altLang="en-US" sz="2000" dirty="0" err="1">
                <a:solidFill>
                  <a:srgbClr val="628725"/>
                </a:solidFill>
                <a:latin typeface="+mn-lt"/>
              </a:rPr>
              <a:t>Cdks</a:t>
            </a:r>
            <a:r>
              <a:rPr lang="en-US" altLang="en-US" sz="2000" dirty="0">
                <a:solidFill>
                  <a:srgbClr val="628725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121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5"/>
          <p:cNvSpPr txBox="1">
            <a:spLocks noChangeArrowheads="1"/>
          </p:cNvSpPr>
          <p:nvPr/>
        </p:nvSpPr>
        <p:spPr bwMode="auto">
          <a:xfrm>
            <a:off x="503238" y="-26988"/>
            <a:ext cx="8137525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200" b="1" dirty="0">
                <a:solidFill>
                  <a:srgbClr val="7030A0"/>
                </a:solidFill>
                <a:latin typeface="+mj-lt"/>
              </a:rPr>
              <a:t>Different classes of cyclins undergo cyclical synthesis and degradation</a:t>
            </a:r>
          </a:p>
        </p:txBody>
      </p:sp>
      <p:sp>
        <p:nvSpPr>
          <p:cNvPr id="30723" name="Text Box 8"/>
          <p:cNvSpPr txBox="1">
            <a:spLocks noChangeArrowheads="1"/>
          </p:cNvSpPr>
          <p:nvPr/>
        </p:nvSpPr>
        <p:spPr bwMode="auto">
          <a:xfrm>
            <a:off x="6156325" y="4437063"/>
            <a:ext cx="7921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/>
          </a:p>
        </p:txBody>
      </p:sp>
      <p:cxnSp>
        <p:nvCxnSpPr>
          <p:cNvPr id="3" name="Straight Arrow Connector 2">
            <a:extLst/>
          </p:cNvPr>
          <p:cNvCxnSpPr/>
          <p:nvPr/>
        </p:nvCxnSpPr>
        <p:spPr>
          <a:xfrm flipV="1">
            <a:off x="566738" y="2065338"/>
            <a:ext cx="0" cy="1512887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725" name="Group 1"/>
          <p:cNvGrpSpPr>
            <a:grpSpLocks/>
          </p:cNvGrpSpPr>
          <p:nvPr/>
        </p:nvGrpSpPr>
        <p:grpSpPr bwMode="auto">
          <a:xfrm>
            <a:off x="323845" y="974763"/>
            <a:ext cx="8675693" cy="3678200"/>
            <a:chOff x="323020" y="1981758"/>
            <a:chExt cx="8676518" cy="3679267"/>
          </a:xfrm>
        </p:grpSpPr>
        <p:pic>
          <p:nvPicPr>
            <p:cNvPr id="3072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13" y="2065338"/>
              <a:ext cx="8531225" cy="359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29" name="TextBox 3"/>
            <p:cNvSpPr txBox="1">
              <a:spLocks noChangeArrowheads="1"/>
            </p:cNvSpPr>
            <p:nvPr/>
          </p:nvSpPr>
          <p:spPr bwMode="auto">
            <a:xfrm rot="16200000">
              <a:off x="-372627" y="2677405"/>
              <a:ext cx="1699100" cy="307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CA" altLang="en-US" sz="1400" b="1" dirty="0">
                  <a:latin typeface="+mn-lt"/>
                </a:rPr>
                <a:t>Cyclin concentration</a:t>
              </a:r>
            </a:p>
          </p:txBody>
        </p:sp>
      </p:grpSp>
      <p:sp>
        <p:nvSpPr>
          <p:cNvPr id="37894" name="Rectangle 14">
            <a:extLst/>
          </p:cNvPr>
          <p:cNvSpPr>
            <a:spLocks noChangeArrowheads="1"/>
          </p:cNvSpPr>
          <p:nvPr/>
        </p:nvSpPr>
        <p:spPr bwMode="auto">
          <a:xfrm>
            <a:off x="200025" y="4719456"/>
            <a:ext cx="8943975" cy="188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58700" tIns="109503" rIns="126960" bIns="109503" anchor="ctr">
            <a:spAutoFit/>
          </a:bodyPr>
          <a:lstStyle/>
          <a:p>
            <a:pPr>
              <a:defRPr/>
            </a:pPr>
            <a:r>
              <a:rPr lang="en-US" altLang="en-US" dirty="0"/>
              <a:t>Three classes of </a:t>
            </a:r>
            <a:r>
              <a:rPr lang="en-US" altLang="en-US" dirty="0" err="1"/>
              <a:t>cyclins</a:t>
            </a:r>
            <a:r>
              <a:rPr lang="en-US" altLang="en-US" dirty="0"/>
              <a:t> are required in all </a:t>
            </a:r>
            <a:r>
              <a:rPr lang="en-US" altLang="en-US" dirty="0" err="1"/>
              <a:t>eucaryotic</a:t>
            </a:r>
            <a:r>
              <a:rPr lang="en-US" altLang="en-US" dirty="0"/>
              <a:t> cells: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en-US" b="1" dirty="0">
                <a:solidFill>
                  <a:srgbClr val="0186D5"/>
                </a:solidFill>
              </a:rPr>
              <a:t>G1/S-</a:t>
            </a:r>
            <a:r>
              <a:rPr lang="en-US" altLang="en-US" b="1" dirty="0" err="1">
                <a:solidFill>
                  <a:srgbClr val="0186D5"/>
                </a:solidFill>
              </a:rPr>
              <a:t>cyclins</a:t>
            </a:r>
            <a:r>
              <a:rPr lang="en-US" altLang="en-US" dirty="0">
                <a:solidFill>
                  <a:srgbClr val="0186D5"/>
                </a:solidFill>
              </a:rPr>
              <a:t> bind </a:t>
            </a:r>
            <a:r>
              <a:rPr lang="en-US" altLang="en-US" dirty="0" err="1">
                <a:solidFill>
                  <a:srgbClr val="0186D5"/>
                </a:solidFill>
              </a:rPr>
              <a:t>Cdks</a:t>
            </a:r>
            <a:r>
              <a:rPr lang="en-US" altLang="en-US" dirty="0">
                <a:solidFill>
                  <a:srgbClr val="0186D5"/>
                </a:solidFill>
              </a:rPr>
              <a:t> at the end of G1 and commit the cell to DNA replication.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en-US" b="1" dirty="0">
                <a:solidFill>
                  <a:srgbClr val="EF9942"/>
                </a:solidFill>
              </a:rPr>
              <a:t>S-</a:t>
            </a:r>
            <a:r>
              <a:rPr lang="en-US" altLang="en-US" b="1" dirty="0" err="1">
                <a:solidFill>
                  <a:srgbClr val="EF9942"/>
                </a:solidFill>
              </a:rPr>
              <a:t>cyclins</a:t>
            </a:r>
            <a:r>
              <a:rPr lang="en-US" altLang="en-US" dirty="0">
                <a:solidFill>
                  <a:srgbClr val="EF9942"/>
                </a:solidFill>
              </a:rPr>
              <a:t> bind </a:t>
            </a:r>
            <a:r>
              <a:rPr lang="en-US" altLang="en-US" dirty="0" err="1">
                <a:solidFill>
                  <a:srgbClr val="EF9942"/>
                </a:solidFill>
              </a:rPr>
              <a:t>Cdks</a:t>
            </a:r>
            <a:r>
              <a:rPr lang="en-US" altLang="en-US" dirty="0">
                <a:solidFill>
                  <a:srgbClr val="EF9942"/>
                </a:solidFill>
              </a:rPr>
              <a:t> during S phase and are required for the initiation of DNA replication.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en-US" b="1" dirty="0">
                <a:solidFill>
                  <a:srgbClr val="709C3B"/>
                </a:solidFill>
              </a:rPr>
              <a:t>M-</a:t>
            </a:r>
            <a:r>
              <a:rPr lang="en-US" altLang="en-US" b="1" dirty="0" err="1">
                <a:solidFill>
                  <a:srgbClr val="709C3B"/>
                </a:solidFill>
              </a:rPr>
              <a:t>cyclins</a:t>
            </a:r>
            <a:r>
              <a:rPr lang="en-US" altLang="en-US" dirty="0">
                <a:solidFill>
                  <a:srgbClr val="709C3B"/>
                </a:solidFill>
              </a:rPr>
              <a:t> promote the events of mitosis.</a:t>
            </a:r>
          </a:p>
          <a:p>
            <a:pPr>
              <a:defRPr/>
            </a:pPr>
            <a:r>
              <a:rPr lang="en-US" altLang="en-US" dirty="0"/>
              <a:t>In most cells, a fourth class of </a:t>
            </a:r>
            <a:r>
              <a:rPr lang="en-US" altLang="en-US" dirty="0" err="1"/>
              <a:t>cyclins</a:t>
            </a:r>
            <a:r>
              <a:rPr lang="en-US" altLang="en-US" dirty="0"/>
              <a:t>, the G1-cyclins, helps promote passage through Start or the restriction point in late G1.</a:t>
            </a:r>
          </a:p>
        </p:txBody>
      </p:sp>
      <p:cxnSp>
        <p:nvCxnSpPr>
          <p:cNvPr id="10" name="Straight Arrow Connector 9">
            <a:extLst/>
          </p:cNvPr>
          <p:cNvCxnSpPr/>
          <p:nvPr/>
        </p:nvCxnSpPr>
        <p:spPr>
          <a:xfrm flipV="1">
            <a:off x="631825" y="1146175"/>
            <a:ext cx="0" cy="14398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00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09" y="682389"/>
            <a:ext cx="5616781" cy="526729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3648" y="150003"/>
            <a:ext cx="9157648" cy="532386"/>
          </a:xfrm>
        </p:spPr>
        <p:txBody>
          <a:bodyPr>
            <a:noAutofit/>
          </a:bodyPr>
          <a:lstStyle/>
          <a:p>
            <a:pPr algn="ctr"/>
            <a:r>
              <a:rPr lang="en-GB" sz="2800" b="1" dirty="0" smtClean="0">
                <a:solidFill>
                  <a:srgbClr val="7030A0"/>
                </a:solidFill>
              </a:rPr>
              <a:t>Cyclin-</a:t>
            </a:r>
            <a:r>
              <a:rPr lang="en-GB" sz="2800" b="1" dirty="0" err="1" smtClean="0">
                <a:solidFill>
                  <a:srgbClr val="7030A0"/>
                </a:solidFill>
              </a:rPr>
              <a:t>Cdk</a:t>
            </a:r>
            <a:r>
              <a:rPr lang="en-GB" sz="2800" b="1" dirty="0" smtClean="0">
                <a:solidFill>
                  <a:srgbClr val="7030A0"/>
                </a:solidFill>
              </a:rPr>
              <a:t> complex activates various targets by phosphorylation</a:t>
            </a:r>
            <a:endParaRPr lang="en-GB" sz="2800" b="1" dirty="0">
              <a:solidFill>
                <a:srgbClr val="7030A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5748073"/>
            <a:ext cx="7886700" cy="1021219"/>
          </a:xfrm>
        </p:spPr>
        <p:txBody>
          <a:bodyPr>
            <a:noAutofit/>
          </a:bodyPr>
          <a:lstStyle/>
          <a:p>
            <a:r>
              <a:rPr lang="en-GB" sz="2000" dirty="0" smtClean="0"/>
              <a:t>Binding with Cyclin activates </a:t>
            </a:r>
            <a:r>
              <a:rPr lang="en-GB" sz="2000" dirty="0" err="1" smtClean="0"/>
              <a:t>Cdks</a:t>
            </a:r>
            <a:endParaRPr lang="en-GB" sz="2000" dirty="0" smtClean="0"/>
          </a:p>
          <a:p>
            <a:r>
              <a:rPr lang="en-GB" sz="2000" dirty="0" smtClean="0"/>
              <a:t>Active </a:t>
            </a:r>
            <a:r>
              <a:rPr lang="en-GB" sz="2000" dirty="0" err="1" smtClean="0"/>
              <a:t>Cdks</a:t>
            </a:r>
            <a:r>
              <a:rPr lang="en-GB" sz="2000" dirty="0" smtClean="0"/>
              <a:t> have many target proteins which are activated by phosphorylation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99902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6886"/>
            <a:ext cx="9144000" cy="614523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 smtClean="0">
                <a:solidFill>
                  <a:srgbClr val="007E39"/>
                </a:solidFill>
              </a:rPr>
              <a:t>What happens when cell cycle regulation goes wrong?</a:t>
            </a:r>
            <a:endParaRPr lang="en-GB" sz="3200" b="1" dirty="0">
              <a:solidFill>
                <a:srgbClr val="007E3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10642"/>
            <a:ext cx="7886700" cy="21680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200" dirty="0" smtClean="0"/>
              <a:t>Uncontrolled proliferation- </a:t>
            </a:r>
            <a:r>
              <a:rPr lang="en-GB" sz="2200" b="1" dirty="0" smtClean="0">
                <a:solidFill>
                  <a:srgbClr val="FF0000"/>
                </a:solidFill>
              </a:rPr>
              <a:t>TUMOUR</a:t>
            </a:r>
          </a:p>
          <a:p>
            <a:pPr>
              <a:lnSpc>
                <a:spcPct val="100000"/>
              </a:lnSpc>
            </a:pPr>
            <a:r>
              <a:rPr lang="en-GB" sz="2200" dirty="0" smtClean="0"/>
              <a:t>Cell division without checking for DNA damage-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2200" dirty="0" smtClean="0"/>
              <a:t>DNA </a:t>
            </a:r>
            <a:r>
              <a:rPr lang="en-GB" sz="2200" b="1" dirty="0" smtClean="0">
                <a:solidFill>
                  <a:srgbClr val="0881B5"/>
                </a:solidFill>
              </a:rPr>
              <a:t>replication errors</a:t>
            </a:r>
            <a:r>
              <a:rPr lang="en-GB" sz="2200" dirty="0" smtClean="0"/>
              <a:t> are not corrected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2200" dirty="0" smtClean="0"/>
              <a:t>DNA damage due to external </a:t>
            </a:r>
            <a:r>
              <a:rPr lang="en-GB" sz="2200" b="1" i="1" dirty="0" smtClean="0">
                <a:solidFill>
                  <a:srgbClr val="339966"/>
                </a:solidFill>
              </a:rPr>
              <a:t>mutagens</a:t>
            </a:r>
            <a:r>
              <a:rPr lang="en-GB" sz="2200" dirty="0" smtClean="0"/>
              <a:t> are not corrected</a:t>
            </a:r>
            <a:endParaRPr lang="en-GB" sz="22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2200" dirty="0" smtClean="0"/>
              <a:t>ACCUMULATION OF </a:t>
            </a:r>
            <a:r>
              <a:rPr lang="en-GB" sz="2200" b="1" dirty="0" smtClean="0">
                <a:solidFill>
                  <a:srgbClr val="FF0000"/>
                </a:solidFill>
              </a:rPr>
              <a:t>MUTATIONS</a:t>
            </a:r>
            <a:r>
              <a:rPr lang="en-GB" sz="2200" dirty="0" smtClean="0"/>
              <a:t> IN GENOME</a:t>
            </a:r>
          </a:p>
          <a:p>
            <a:pPr>
              <a:lnSpc>
                <a:spcPct val="100000"/>
              </a:lnSpc>
            </a:pPr>
            <a:endParaRPr lang="en-GB" sz="2200" dirty="0" smtClean="0"/>
          </a:p>
          <a:p>
            <a:pPr>
              <a:lnSpc>
                <a:spcPct val="100000"/>
              </a:lnSpc>
            </a:pP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1237386" y="3564548"/>
            <a:ext cx="7627213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rate of DNA Polymerase= 1 in 10</a:t>
            </a:r>
            <a:r>
              <a:rPr kumimoji="0" lang="en-GB" sz="1800" b="0" i="0" u="none" strike="noStrike" kern="1200" cap="none" spc="0" normalizeH="0" baseline="30000" noProof="0" dirty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nucleotides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human cell has 6 billion base pairs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 1 round of replication of the human genome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 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 120,000 errors!!!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44" y="3564548"/>
            <a:ext cx="923330" cy="9233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37387" y="4634308"/>
            <a:ext cx="762721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are those errors repaired?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sng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During replication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DNA Polymerase has proofreading activity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sng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replication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 well designed DNA repair machinery repairs the damage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6" t="37361" r="21556" b="37152"/>
          <a:stretch/>
        </p:blipFill>
        <p:spPr>
          <a:xfrm>
            <a:off x="258034" y="4634308"/>
            <a:ext cx="924140" cy="9241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37385" y="5672690"/>
            <a:ext cx="7627213" cy="9252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the DNA damage is beyond repair, the cell dies by initiating Apoptosis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34" y="5673750"/>
            <a:ext cx="924140" cy="9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9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63788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 smtClean="0"/>
              <a:t>What happens when DNA is damaged? </a:t>
            </a:r>
            <a:endParaRPr lang="en-GB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708303"/>
            <a:ext cx="7886700" cy="468659"/>
          </a:xfrm>
        </p:spPr>
        <p:txBody>
          <a:bodyPr>
            <a:normAutofit lnSpcReduction="10000"/>
          </a:bodyPr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8" b="25583"/>
          <a:stretch/>
        </p:blipFill>
        <p:spPr>
          <a:xfrm>
            <a:off x="2762977" y="2850906"/>
            <a:ext cx="3686629" cy="8563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5470" y="1240519"/>
            <a:ext cx="1272237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Replication errors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4858" y="1240523"/>
            <a:ext cx="1113061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Ionizing Radiation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6017" y="1240523"/>
            <a:ext cx="1059546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 exposure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2610" y="1240519"/>
            <a:ext cx="1325569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Mutagenic chemicals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3773" y="1236282"/>
            <a:ext cx="648000" cy="6480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42504" y="1240519"/>
            <a:ext cx="1190171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Cigarette smoking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681589" y="2002962"/>
            <a:ext cx="5756001" cy="740233"/>
            <a:chOff x="1681589" y="2002962"/>
            <a:chExt cx="5756001" cy="740233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681589" y="2002962"/>
              <a:ext cx="2015459" cy="682171"/>
            </a:xfrm>
            <a:prstGeom prst="straightConnector1">
              <a:avLst/>
            </a:prstGeom>
            <a:ln w="38100">
              <a:solidFill>
                <a:srgbClr val="ED731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951389" y="2002966"/>
              <a:ext cx="1256265" cy="682173"/>
            </a:xfrm>
            <a:prstGeom prst="straightConnector1">
              <a:avLst/>
            </a:prstGeom>
            <a:ln w="38100">
              <a:solidFill>
                <a:srgbClr val="ED731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4874311" y="2002962"/>
              <a:ext cx="501084" cy="740230"/>
            </a:xfrm>
            <a:prstGeom prst="straightConnector1">
              <a:avLst/>
            </a:prstGeom>
            <a:ln w="38100">
              <a:solidFill>
                <a:srgbClr val="ED731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5372055" y="2004632"/>
              <a:ext cx="1065718" cy="680501"/>
            </a:xfrm>
            <a:prstGeom prst="straightConnector1">
              <a:avLst/>
            </a:prstGeom>
            <a:ln w="38100">
              <a:solidFill>
                <a:srgbClr val="ED731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5809964" y="2002962"/>
              <a:ext cx="1627626" cy="712596"/>
            </a:xfrm>
            <a:prstGeom prst="straightConnector1">
              <a:avLst/>
            </a:prstGeom>
            <a:ln w="38100">
              <a:solidFill>
                <a:srgbClr val="ED731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115790" y="2002966"/>
              <a:ext cx="602341" cy="740229"/>
            </a:xfrm>
            <a:prstGeom prst="straightConnector1">
              <a:avLst/>
            </a:prstGeom>
            <a:ln w="38100">
              <a:solidFill>
                <a:srgbClr val="ED731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804719" y="4504655"/>
            <a:ext cx="1737991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ell cycle pauses at Checkpoint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40439" y="4517485"/>
            <a:ext cx="1307775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DNA repair programme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045943" y="4517484"/>
            <a:ext cx="2467421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Apoptosis (Programmed Cell Death)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2559503" y="3707249"/>
            <a:ext cx="3384468" cy="738320"/>
            <a:chOff x="2777216" y="3707249"/>
            <a:chExt cx="3384468" cy="738320"/>
          </a:xfrm>
        </p:grpSpPr>
        <p:cxnSp>
          <p:nvCxnSpPr>
            <p:cNvPr id="47" name="Straight Arrow Connector 46"/>
            <p:cNvCxnSpPr>
              <a:stCxn id="5" idx="2"/>
            </p:cNvCxnSpPr>
            <p:nvPr/>
          </p:nvCxnSpPr>
          <p:spPr>
            <a:xfrm flipH="1">
              <a:off x="2777216" y="3707249"/>
              <a:ext cx="1829076" cy="738320"/>
            </a:xfrm>
            <a:prstGeom prst="straightConnector1">
              <a:avLst/>
            </a:prstGeom>
            <a:ln w="38100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>
              <a:off x="4425367" y="3707249"/>
              <a:ext cx="180925" cy="738320"/>
            </a:xfrm>
            <a:prstGeom prst="straightConnector1">
              <a:avLst/>
            </a:prstGeom>
            <a:ln w="38100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5" idx="2"/>
            </p:cNvCxnSpPr>
            <p:nvPr/>
          </p:nvCxnSpPr>
          <p:spPr>
            <a:xfrm>
              <a:off x="4606292" y="3707249"/>
              <a:ext cx="1555392" cy="738320"/>
            </a:xfrm>
            <a:prstGeom prst="straightConnector1">
              <a:avLst/>
            </a:prstGeom>
            <a:ln w="38100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237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32" grpId="0" animBg="1"/>
      <p:bldP spid="44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0723"/>
            <a:ext cx="7886700" cy="678192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 smtClean="0">
                <a:solidFill>
                  <a:srgbClr val="1C581D"/>
                </a:solidFill>
              </a:rPr>
              <a:t>What is a mutation?</a:t>
            </a:r>
            <a:endParaRPr lang="en-GB" sz="3600" b="1" dirty="0">
              <a:solidFill>
                <a:srgbClr val="1C58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25" y="1173119"/>
            <a:ext cx="5068697" cy="270909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 smtClean="0"/>
              <a:t>A </a:t>
            </a: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mutation</a:t>
            </a:r>
            <a:r>
              <a:rPr lang="en-GB" sz="2000" dirty="0"/>
              <a:t> is an alteration in the nucleotide sequence of the genome of an </a:t>
            </a:r>
            <a:r>
              <a:rPr lang="en-GB" sz="2000" dirty="0" smtClean="0"/>
              <a:t>organism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2000" dirty="0" smtClean="0"/>
              <a:t>Mutation in a gene results in alteration in the protein product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rgbClr val="0070C0"/>
                </a:solidFill>
              </a:rPr>
              <a:t>Spontaneous mutations: </a:t>
            </a:r>
            <a:r>
              <a:rPr lang="en-GB" sz="2000" dirty="0"/>
              <a:t>due to replication error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rgbClr val="BC2C43"/>
                </a:solidFill>
              </a:rPr>
              <a:t>Induced mutations:</a:t>
            </a:r>
            <a:r>
              <a:rPr lang="en-GB" sz="2000" dirty="0">
                <a:solidFill>
                  <a:srgbClr val="BC2C43"/>
                </a:solidFill>
              </a:rPr>
              <a:t> </a:t>
            </a:r>
            <a:r>
              <a:rPr lang="en-GB" sz="2000" dirty="0"/>
              <a:t>caused by </a:t>
            </a:r>
            <a:r>
              <a:rPr lang="en-GB" sz="2000" dirty="0" smtClean="0"/>
              <a:t>mutagens</a:t>
            </a:r>
            <a:endParaRPr lang="en-GB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18438"/>
          <a:stretch/>
        </p:blipFill>
        <p:spPr>
          <a:xfrm>
            <a:off x="5488422" y="1143623"/>
            <a:ext cx="3323772" cy="2484846"/>
          </a:xfrm>
          <a:prstGeom prst="rect">
            <a:avLst/>
          </a:prstGeom>
        </p:spPr>
      </p:pic>
      <p:sp>
        <p:nvSpPr>
          <p:cNvPr id="88" name="Content Placeholder 2"/>
          <p:cNvSpPr txBox="1">
            <a:spLocks/>
          </p:cNvSpPr>
          <p:nvPr/>
        </p:nvSpPr>
        <p:spPr>
          <a:xfrm>
            <a:off x="419725" y="4168439"/>
            <a:ext cx="8237578" cy="2163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E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Mutagen: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E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physical or chemical agent that changes the DNA sequence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 radiation (UV, X ray etc.), tobacco, chemical agents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E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Carcinogen: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E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substance or agent that promotes carcinogenesis or cancer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formation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 Asbestos, tobacco smoke, aflatoxin, arsenic, radiation, food colors, certain viruses etc.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959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CAFC73AD9C6E40A08532756079ECC2" ma:contentTypeVersion="2" ma:contentTypeDescription="Create a new document." ma:contentTypeScope="" ma:versionID="c3e45a581cc654ae8656a19f9c87b034">
  <xsd:schema xmlns:xsd="http://www.w3.org/2001/XMLSchema" xmlns:xs="http://www.w3.org/2001/XMLSchema" xmlns:p="http://schemas.microsoft.com/office/2006/metadata/properties" xmlns:ns2="6aadc366-e0ef-454d-8ef9-f20d71656fc2" targetNamespace="http://schemas.microsoft.com/office/2006/metadata/properties" ma:root="true" ma:fieldsID="85a2cf402f2fdd768436e521f35a39ef" ns2:_="">
    <xsd:import namespace="6aadc366-e0ef-454d-8ef9-f20d71656f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adc366-e0ef-454d-8ef9-f20d71656f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1D1DB4F-1F53-40F4-BA43-E0D70A6DF237}"/>
</file>

<file path=customXml/itemProps2.xml><?xml version="1.0" encoding="utf-8"?>
<ds:datastoreItem xmlns:ds="http://schemas.openxmlformats.org/officeDocument/2006/customXml" ds:itemID="{049D7404-C048-422D-993C-9F0D810D8807}"/>
</file>

<file path=customXml/itemProps3.xml><?xml version="1.0" encoding="utf-8"?>
<ds:datastoreItem xmlns:ds="http://schemas.openxmlformats.org/officeDocument/2006/customXml" ds:itemID="{BA78584D-3426-470B-9B27-1F02B901327C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562</TotalTime>
  <Words>1597</Words>
  <Application>Microsoft Office PowerPoint</Application>
  <PresentationFormat>On-screen Show (4:3)</PresentationFormat>
  <Paragraphs>204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 JULIAN</vt:lpstr>
      <vt:lpstr>Arial</vt:lpstr>
      <vt:lpstr>Calibri</vt:lpstr>
      <vt:lpstr>Calibri Light</vt:lpstr>
      <vt:lpstr>Copperplate Gothic Bold</vt:lpstr>
      <vt:lpstr>HelveticaNeueLTStd-Lt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Cyclin-Cdk complex activates various targets by phosphorylation</vt:lpstr>
      <vt:lpstr>What happens when cell cycle regulation goes wrong?</vt:lpstr>
      <vt:lpstr>What happens when DNA is damaged? </vt:lpstr>
      <vt:lpstr>What is a mutation?</vt:lpstr>
      <vt:lpstr>Germline mutations vs Somatic Mutations</vt:lpstr>
      <vt:lpstr>What causes cancer?- Gene Mutations</vt:lpstr>
      <vt:lpstr>PowerPoint Presentation</vt:lpstr>
      <vt:lpstr>Role of tumour suppressor gene p53</vt:lpstr>
      <vt:lpstr>Cancer is a multistep process:  in each step accumulating mutations and altering cells properties</vt:lpstr>
      <vt:lpstr>1. Development of Tumor</vt:lpstr>
      <vt:lpstr>2. Angiogenesis:  Formation of blood vessels in tumour </vt:lpstr>
      <vt:lpstr>3. Immortalization:  Evading Apoptosis</vt:lpstr>
      <vt:lpstr> 4.Metastasis  Invasion and tumor formation at a new site</vt:lpstr>
      <vt:lpstr>PowerPoint Presentation</vt:lpstr>
      <vt:lpstr>Hallmarks of Cancer Cells</vt:lpstr>
      <vt:lpstr>Apoptosis: Programmed Cell Death (PCD)</vt:lpstr>
      <vt:lpstr>PowerPoint Presentation</vt:lpstr>
      <vt:lpstr>Apoptosis / Programmed Cell Death (PCD)</vt:lpstr>
      <vt:lpstr>Caspase: mediator of apoptosis</vt:lpstr>
      <vt:lpstr>PowerPoint Presentation</vt:lpstr>
      <vt:lpstr>PowerPoint Presentation</vt:lpstr>
      <vt:lpstr>Reading and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Abhijit Das</dc:creator>
  <cp:lastModifiedBy>Abhijit Das</cp:lastModifiedBy>
  <cp:revision>31</cp:revision>
  <dcterms:created xsi:type="dcterms:W3CDTF">2021-02-11T11:27:02Z</dcterms:created>
  <dcterms:modified xsi:type="dcterms:W3CDTF">2021-03-10T10:04:36Z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0x01010012CAFC73AD9C6E40A08532756079ECC2</vt:lpwstr>
  </property>
</Properties>
</file>